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55B15-0B98-4888-AEFF-E299EB7F29F5}" type="datetimeFigureOut">
              <a:rPr lang="ru-RU" smtClean="0"/>
              <a:t>20.04.2009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C3DC4-5E7A-4571-BFC8-9243A9B3F3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CB5F8A-7826-4C59-AD3D-DB3F0F837503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2480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BDEC34-FE98-4E2A-8F74-AA7E62F85995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2792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525" y="4342266"/>
            <a:ext cx="5365863" cy="4115367"/>
          </a:xfrm>
        </p:spPr>
        <p:txBody>
          <a:bodyPr/>
          <a:lstStyle/>
          <a:p>
            <a:r>
              <a:rPr lang="en-US" altLang="ja-JP"/>
              <a:t>Knowledge transfer :</a:t>
            </a:r>
          </a:p>
          <a:p>
            <a:r>
              <a:rPr lang="en-US" altLang="ja-JP"/>
              <a:t>See the figure</a:t>
            </a:r>
          </a:p>
          <a:p>
            <a:endParaRPr lang="en-US" altLang="ja-JP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CAED67-6827-4E86-AFD7-CD9215D5DAF6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2794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4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525" y="4342266"/>
            <a:ext cx="5365863" cy="4115367"/>
          </a:xfrm>
        </p:spPr>
        <p:txBody>
          <a:bodyPr/>
          <a:lstStyle/>
          <a:p>
            <a:r>
              <a:rPr lang="en-US" altLang="ja-JP"/>
              <a:t>Knowledge transfer :</a:t>
            </a:r>
          </a:p>
          <a:p>
            <a:r>
              <a:rPr lang="en-US" altLang="ja-JP"/>
              <a:t>See the figure</a:t>
            </a:r>
          </a:p>
          <a:p>
            <a:endParaRPr lang="en-US" altLang="ja-JP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F0767C-3B6A-4D4E-809B-F95E1394F045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2490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148B99-6068-445D-B41E-CC3FDCD028F9}" type="slidenum">
              <a:rPr lang="en-US" altLang="ja-JP"/>
              <a:pPr/>
              <a:t>13</a:t>
            </a:fld>
            <a:endParaRPr lang="en-US" altLang="ja-JP"/>
          </a:p>
        </p:txBody>
      </p:sp>
      <p:sp>
        <p:nvSpPr>
          <p:cNvPr id="25559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55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62FE78-82DD-4030-AACD-DC44B9B9CEC6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2482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CA6D5D-6E16-4F93-AF0C-CCCBA3648ADB}" type="slidenum">
              <a:rPr lang="en-US" altLang="ja-JP"/>
              <a:pPr/>
              <a:t>3</a:t>
            </a:fld>
            <a:endParaRPr lang="en-US" altLang="ja-JP"/>
          </a:p>
        </p:txBody>
      </p:sp>
      <p:sp>
        <p:nvSpPr>
          <p:cNvPr id="2484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29DE06-23B7-4984-BA4F-6E210E8C7B86}" type="slidenum">
              <a:rPr lang="en-US" altLang="ja-JP"/>
              <a:pPr/>
              <a:t>4</a:t>
            </a:fld>
            <a:endParaRPr lang="en-US" altLang="ja-JP"/>
          </a:p>
        </p:txBody>
      </p:sp>
      <p:sp>
        <p:nvSpPr>
          <p:cNvPr id="2780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C428D8-D0A6-4658-A472-07D77CAF4DEB}" type="slidenum">
              <a:rPr lang="en-US" altLang="ja-JP"/>
              <a:pPr/>
              <a:t>5</a:t>
            </a:fld>
            <a:endParaRPr lang="en-US" altLang="ja-JP"/>
          </a:p>
        </p:txBody>
      </p:sp>
      <p:sp>
        <p:nvSpPr>
          <p:cNvPr id="2486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C8A98A-6A94-4A98-AACC-A2BA4A849BBB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2535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EAFBC-EFBF-4F91-8E52-8EB21B815A41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2537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>
                <a:solidFill>
                  <a:schemeClr val="accent2"/>
                </a:solidFill>
              </a:rPr>
              <a:t>Higher torque</a:t>
            </a:r>
          </a:p>
          <a:p>
            <a:r>
              <a:rPr lang="en-US" altLang="ja-JP"/>
              <a:t>The intake valve closing timing is advanced to ensure sufficient air volume.</a:t>
            </a:r>
          </a:p>
          <a:p>
            <a:r>
              <a:rPr lang="en-US" altLang="ja-JP"/>
              <a:t>The exhaust valve opening timing is retarded for higher expansion ratio (improved cycle efficiency)</a:t>
            </a:r>
          </a:p>
          <a:p>
            <a:endParaRPr lang="en-US" altLang="ja-JP"/>
          </a:p>
          <a:p>
            <a:r>
              <a:rPr lang="en-US" altLang="ja-JP">
                <a:solidFill>
                  <a:schemeClr val="accent2"/>
                </a:solidFill>
              </a:rPr>
              <a:t>Higher output</a:t>
            </a:r>
          </a:p>
          <a:p>
            <a:r>
              <a:rPr lang="en-US" altLang="ja-JP"/>
              <a:t>The intake valve closing is retarded to synchronize the intake air pulsation for larger air volume.</a:t>
            </a:r>
          </a:p>
          <a:p>
            <a:endParaRPr lang="en-US" altLang="ja-JP"/>
          </a:p>
          <a:p>
            <a:r>
              <a:rPr lang="en-US" altLang="ja-JP">
                <a:solidFill>
                  <a:schemeClr val="accent2"/>
                </a:solidFill>
              </a:rPr>
              <a:t>High fuel economy</a:t>
            </a:r>
          </a:p>
          <a:p>
            <a:r>
              <a:rPr lang="en-US" altLang="ja-JP"/>
              <a:t>The valve overlap has been eliminated to stabilize the combustion at idling.</a:t>
            </a:r>
          </a:p>
          <a:p>
            <a:r>
              <a:rPr lang="en-US" altLang="ja-JP"/>
              <a:t>(Initial valve of valve timing)</a:t>
            </a:r>
          </a:p>
          <a:p>
            <a:endParaRPr lang="en-US" altLang="ja-JP"/>
          </a:p>
          <a:p>
            <a:r>
              <a:rPr lang="en-US" altLang="ja-JP">
                <a:solidFill>
                  <a:schemeClr val="accent2"/>
                </a:solidFill>
              </a:rPr>
              <a:t>High fuel economy</a:t>
            </a:r>
          </a:p>
          <a:p>
            <a:r>
              <a:rPr lang="en-US" altLang="ja-JP"/>
              <a:t>The valve overlap has been increased to reduce pumping loss.</a:t>
            </a:r>
          </a:p>
          <a:p>
            <a:r>
              <a:rPr lang="en-US" altLang="ja-JP"/>
              <a:t>The exhaust valve opening timing is retarded for higher expansion ratio.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C90C12-24E7-4E16-B26F-954B553E08F4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2788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525" y="4342266"/>
            <a:ext cx="5365863" cy="4115367"/>
          </a:xfrm>
        </p:spPr>
        <p:txBody>
          <a:bodyPr/>
          <a:lstStyle/>
          <a:p>
            <a:r>
              <a:rPr lang="en-US" altLang="ja-JP"/>
              <a:t>Knowledge transfer :</a:t>
            </a:r>
          </a:p>
          <a:p>
            <a:r>
              <a:rPr lang="en-US" altLang="ja-JP"/>
              <a:t>See the figure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C26CE6-CA98-4076-A296-29D7ECD4F967}" type="slidenum">
              <a:rPr lang="en-US" altLang="ja-JP"/>
              <a:pPr/>
              <a:t>9</a:t>
            </a:fld>
            <a:endParaRPr lang="en-US" altLang="ja-JP"/>
          </a:p>
        </p:txBody>
      </p:sp>
      <p:sp>
        <p:nvSpPr>
          <p:cNvPr id="27904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525" y="4342266"/>
            <a:ext cx="5365863" cy="4115367"/>
          </a:xfrm>
        </p:spPr>
        <p:txBody>
          <a:bodyPr/>
          <a:lstStyle/>
          <a:p>
            <a:r>
              <a:rPr lang="en-US" altLang="ja-JP"/>
              <a:t>Knowledge transfer :</a:t>
            </a:r>
          </a:p>
          <a:p>
            <a:r>
              <a:rPr lang="en-US" altLang="ja-JP"/>
              <a:t>See the figure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9107" name="Rectangle 3"/>
          <p:cNvSpPr>
            <a:spLocks noChangeArrowheads="1"/>
          </p:cNvSpPr>
          <p:nvPr/>
        </p:nvSpPr>
        <p:spPr bwMode="auto">
          <a:xfrm>
            <a:off x="6192838" y="1538288"/>
            <a:ext cx="2697162" cy="429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200"/>
              <a:t>-	</a:t>
            </a:r>
            <a:r>
              <a:rPr lang="ru-RU" altLang="ja-JP" sz="1200"/>
              <a:t>Система</a:t>
            </a:r>
            <a:r>
              <a:rPr lang="en-US" altLang="ja-JP" sz="1200"/>
              <a:t> V.V.T. (</a:t>
            </a:r>
            <a:r>
              <a:rPr lang="ru-RU" altLang="ja-JP" sz="1200"/>
              <a:t>переменные фазы газораспределения</a:t>
            </a:r>
            <a:r>
              <a:rPr lang="en-US" altLang="ja-JP" sz="1200"/>
              <a:t>) </a:t>
            </a:r>
            <a:r>
              <a:rPr lang="ru-RU" altLang="ja-JP" sz="1200"/>
              <a:t>была обозначена как</a:t>
            </a:r>
            <a:r>
              <a:rPr lang="en-US" altLang="ja-JP" sz="1200"/>
              <a:t> </a:t>
            </a:r>
            <a:r>
              <a:rPr lang="ru-RU" altLang="ja-JP" sz="1200"/>
              <a:t>система </a:t>
            </a:r>
            <a:r>
              <a:rPr lang="en-US" altLang="ja-JP" sz="1200"/>
              <a:t>MIVEC </a:t>
            </a:r>
            <a:r>
              <a:rPr lang="ru-RU" altLang="ja-JP" sz="1200"/>
              <a:t>(Электронноуправляемая система переменных фаз газораспределения </a:t>
            </a:r>
            <a:r>
              <a:rPr lang="en-US" altLang="ja-JP" sz="1200"/>
              <a:t>Mitsubishi).</a:t>
            </a:r>
          </a:p>
          <a:p>
            <a:pPr marL="177800" indent="-177800"/>
            <a:r>
              <a:rPr lang="en-US" altLang="ja-JP" sz="1200"/>
              <a:t>-	</a:t>
            </a:r>
            <a:r>
              <a:rPr lang="ru-RU" altLang="ja-JP" sz="1200"/>
              <a:t>Предусмотрены звездочки привода системы </a:t>
            </a:r>
            <a:r>
              <a:rPr lang="en-US" altLang="ja-JP" sz="1200"/>
              <a:t>V.V.T. </a:t>
            </a:r>
            <a:r>
              <a:rPr lang="ru-RU" altLang="ja-JP" sz="1200"/>
              <a:t>для обоих распределительных валов: впускных и выпускных клапанов</a:t>
            </a:r>
            <a:r>
              <a:rPr lang="en-US" altLang="ja-JP" sz="1200"/>
              <a:t>.</a:t>
            </a:r>
          </a:p>
          <a:p>
            <a:pPr marL="177800" indent="-177800"/>
            <a:r>
              <a:rPr lang="en-US" altLang="ja-JP" sz="1200"/>
              <a:t>-	</a:t>
            </a:r>
            <a:r>
              <a:rPr lang="ru-RU" altLang="ja-JP" sz="1200"/>
              <a:t>Эта система</a:t>
            </a:r>
            <a:r>
              <a:rPr lang="en-US" altLang="ja-JP" sz="1200"/>
              <a:t> V.V.T. </a:t>
            </a:r>
            <a:r>
              <a:rPr lang="ru-RU" altLang="ja-JP" sz="1200"/>
              <a:t>осуществляет оптимальную настройку газообмена во всем диапазоне частот и нагрузок двигателя</a:t>
            </a:r>
            <a:r>
              <a:rPr lang="en-US" altLang="ja-JP" sz="1200"/>
              <a:t>.</a:t>
            </a:r>
          </a:p>
          <a:p>
            <a:pPr marL="177800" indent="-177800"/>
            <a:r>
              <a:rPr lang="en-US" altLang="ja-JP" sz="1200"/>
              <a:t>	1. </a:t>
            </a:r>
            <a:r>
              <a:rPr lang="ru-RU" altLang="ja-JP" sz="1200"/>
              <a:t>Увеличение мощности и вращающего момента при любом скоростном режиме</a:t>
            </a:r>
            <a:endParaRPr lang="en-US" altLang="ja-JP" sz="1200"/>
          </a:p>
          <a:p>
            <a:pPr marL="177800" indent="-177800"/>
            <a:r>
              <a:rPr lang="en-US" altLang="ja-JP" sz="1200"/>
              <a:t>	2. </a:t>
            </a:r>
            <a:r>
              <a:rPr lang="ru-RU" altLang="ja-JP" sz="1200"/>
              <a:t>Улучшенная стабильность холостого хода</a:t>
            </a:r>
            <a:endParaRPr lang="en-US" altLang="ja-JP" sz="1200"/>
          </a:p>
        </p:txBody>
      </p:sp>
      <p:sp>
        <p:nvSpPr>
          <p:cNvPr id="2479113" name="Rectangle 9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pic>
        <p:nvPicPr>
          <p:cNvPr id="247911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184400"/>
            <a:ext cx="4383088" cy="4235450"/>
          </a:xfrm>
          <a:prstGeom prst="rect">
            <a:avLst/>
          </a:prstGeom>
          <a:noFill/>
        </p:spPr>
      </p:pic>
      <p:sp>
        <p:nvSpPr>
          <p:cNvPr id="2479115" name="Line 11"/>
          <p:cNvSpPr>
            <a:spLocks noChangeShapeType="1"/>
          </p:cNvSpPr>
          <p:nvPr/>
        </p:nvSpPr>
        <p:spPr bwMode="auto">
          <a:xfrm>
            <a:off x="2368550" y="1463675"/>
            <a:ext cx="0" cy="4238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79116" name="Line 12"/>
          <p:cNvSpPr>
            <a:spLocks noChangeShapeType="1"/>
          </p:cNvSpPr>
          <p:nvPr/>
        </p:nvSpPr>
        <p:spPr bwMode="auto">
          <a:xfrm>
            <a:off x="1498600" y="2876550"/>
            <a:ext cx="0" cy="593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17" name="Line 13"/>
          <p:cNvSpPr>
            <a:spLocks noChangeShapeType="1"/>
          </p:cNvSpPr>
          <p:nvPr/>
        </p:nvSpPr>
        <p:spPr bwMode="auto">
          <a:xfrm>
            <a:off x="2509838" y="2757488"/>
            <a:ext cx="668337" cy="1536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18" name="Line 14"/>
          <p:cNvSpPr>
            <a:spLocks noChangeShapeType="1"/>
          </p:cNvSpPr>
          <p:nvPr/>
        </p:nvSpPr>
        <p:spPr bwMode="auto">
          <a:xfrm flipV="1">
            <a:off x="1335088" y="4108450"/>
            <a:ext cx="415925" cy="461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19" name="Line 15"/>
          <p:cNvSpPr>
            <a:spLocks noChangeShapeType="1"/>
          </p:cNvSpPr>
          <p:nvPr/>
        </p:nvSpPr>
        <p:spPr bwMode="auto">
          <a:xfrm flipH="1" flipV="1">
            <a:off x="2679700" y="4465638"/>
            <a:ext cx="141288" cy="341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20" name="Line 16"/>
          <p:cNvSpPr>
            <a:spLocks noChangeShapeType="1"/>
          </p:cNvSpPr>
          <p:nvPr/>
        </p:nvSpPr>
        <p:spPr bwMode="auto">
          <a:xfrm flipH="1">
            <a:off x="4003675" y="4079875"/>
            <a:ext cx="258763" cy="14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21" name="Line 17"/>
          <p:cNvSpPr>
            <a:spLocks noChangeShapeType="1"/>
          </p:cNvSpPr>
          <p:nvPr/>
        </p:nvSpPr>
        <p:spPr bwMode="auto">
          <a:xfrm flipH="1">
            <a:off x="3906838" y="2103438"/>
            <a:ext cx="446087" cy="1635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22" name="Line 18"/>
          <p:cNvSpPr>
            <a:spLocks noChangeShapeType="1"/>
          </p:cNvSpPr>
          <p:nvPr/>
        </p:nvSpPr>
        <p:spPr bwMode="auto">
          <a:xfrm flipH="1">
            <a:off x="5168900" y="2103438"/>
            <a:ext cx="163513" cy="93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79123" name="Line 19"/>
          <p:cNvSpPr>
            <a:spLocks noChangeShapeType="1"/>
          </p:cNvSpPr>
          <p:nvPr/>
        </p:nvSpPr>
        <p:spPr bwMode="auto">
          <a:xfrm>
            <a:off x="1595438" y="1998663"/>
            <a:ext cx="5270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79124" name="Line 20"/>
          <p:cNvSpPr>
            <a:spLocks noChangeShapeType="1"/>
          </p:cNvSpPr>
          <p:nvPr/>
        </p:nvSpPr>
        <p:spPr bwMode="auto">
          <a:xfrm>
            <a:off x="5689600" y="4108450"/>
            <a:ext cx="1333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79125" name="Line 21"/>
          <p:cNvSpPr>
            <a:spLocks noChangeShapeType="1"/>
          </p:cNvSpPr>
          <p:nvPr/>
        </p:nvSpPr>
        <p:spPr bwMode="auto">
          <a:xfrm flipV="1">
            <a:off x="5822950" y="1449388"/>
            <a:ext cx="0" cy="26590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79126" name="Line 22"/>
          <p:cNvSpPr>
            <a:spLocks noChangeShapeType="1"/>
          </p:cNvSpPr>
          <p:nvPr/>
        </p:nvSpPr>
        <p:spPr bwMode="auto">
          <a:xfrm flipH="1">
            <a:off x="2368550" y="1457325"/>
            <a:ext cx="346233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79127" name="Line 23"/>
          <p:cNvSpPr>
            <a:spLocks noChangeShapeType="1"/>
          </p:cNvSpPr>
          <p:nvPr/>
        </p:nvSpPr>
        <p:spPr bwMode="auto">
          <a:xfrm>
            <a:off x="1595438" y="1998663"/>
            <a:ext cx="0" cy="6175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79128" name="Line 24"/>
          <p:cNvSpPr>
            <a:spLocks noChangeShapeType="1"/>
          </p:cNvSpPr>
          <p:nvPr/>
        </p:nvSpPr>
        <p:spPr bwMode="auto">
          <a:xfrm flipH="1">
            <a:off x="2606675" y="2014538"/>
            <a:ext cx="16271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79129" name="Line 25"/>
          <p:cNvSpPr>
            <a:spLocks noChangeShapeType="1"/>
          </p:cNvSpPr>
          <p:nvPr/>
        </p:nvSpPr>
        <p:spPr bwMode="auto">
          <a:xfrm flipH="1">
            <a:off x="2368550" y="2370138"/>
            <a:ext cx="2381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79130" name="Line 26"/>
          <p:cNvSpPr>
            <a:spLocks noChangeShapeType="1"/>
          </p:cNvSpPr>
          <p:nvPr/>
        </p:nvSpPr>
        <p:spPr bwMode="auto">
          <a:xfrm flipV="1">
            <a:off x="2368550" y="2087563"/>
            <a:ext cx="0" cy="2825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308475" y="3789363"/>
            <a:ext cx="1389063" cy="409575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>
              <a:lnSpc>
                <a:spcPct val="50000"/>
              </a:lnSpc>
            </a:pPr>
            <a:r>
              <a:rPr lang="ru-RU" altLang="ja-JP" sz="800"/>
              <a:t>Датчик положения</a:t>
            </a:r>
          </a:p>
          <a:p>
            <a:pPr marL="457200" indent="-457200" algn="ctr">
              <a:lnSpc>
                <a:spcPct val="50000"/>
              </a:lnSpc>
            </a:pPr>
            <a:r>
              <a:rPr lang="ru-RU" altLang="ja-JP" sz="800"/>
              <a:t>коленчатого вала</a:t>
            </a:r>
            <a:endParaRPr lang="en-US" altLang="ja-JP" sz="80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85813" y="2644775"/>
            <a:ext cx="1835150" cy="238125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/>
            <a:r>
              <a:rPr lang="ru-RU" altLang="ja-JP" sz="1000"/>
              <a:t>Клапан управления маслом</a:t>
            </a:r>
            <a:endParaRPr lang="en-US" altLang="ja-JP" sz="1000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50825" y="4376738"/>
            <a:ext cx="1641475" cy="31273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algn="ctr"/>
            <a:r>
              <a:rPr lang="ru-RU" altLang="ja-JP" sz="1000"/>
              <a:t>Исп. м-м</a:t>
            </a:r>
            <a:r>
              <a:rPr lang="en-US" altLang="ja-JP" sz="1000"/>
              <a:t> MIVEC </a:t>
            </a:r>
            <a:r>
              <a:rPr lang="ru-RU" altLang="ja-JP" sz="1000"/>
              <a:t>(выпускные клапаны)</a:t>
            </a:r>
            <a:endParaRPr lang="en-US" altLang="ja-JP" sz="100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2033588" y="1887538"/>
            <a:ext cx="528637" cy="193675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/>
            <a:r>
              <a:rPr lang="en-US" altLang="ja-JP" sz="1000"/>
              <a:t>ECU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4284663" y="1873250"/>
            <a:ext cx="1374775" cy="22225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/>
            <a:r>
              <a:rPr lang="ru-RU" altLang="ja-JP" sz="800"/>
              <a:t>Датчик распредвала</a:t>
            </a:r>
            <a:endParaRPr lang="en-US" altLang="ja-JP" sz="800"/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814638" y="4806950"/>
            <a:ext cx="1619250" cy="207963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/>
            <a:r>
              <a:rPr lang="ru-RU" altLang="ja-JP" sz="1000"/>
              <a:t>Исп. м-м </a:t>
            </a:r>
            <a:r>
              <a:rPr lang="en-US" altLang="ja-JP" sz="1000"/>
              <a:t>MIVEC</a:t>
            </a:r>
            <a:r>
              <a:rPr lang="ru-RU" altLang="ja-JP" sz="1000"/>
              <a:t> (вп.кл.)</a:t>
            </a:r>
            <a:endParaRPr lang="en-US" altLang="ja-JP" sz="1000"/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2665413" y="2259013"/>
            <a:ext cx="989012" cy="200025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25400" tIns="0" rIns="25400" bIns="0" anchor="ctr"/>
          <a:lstStyle/>
          <a:p>
            <a:pPr marL="457200" indent="-457200" algn="ctr"/>
            <a:r>
              <a:rPr lang="ru-RU" altLang="ja-JP" sz="1000"/>
              <a:t>Нагрузка</a:t>
            </a:r>
            <a:endParaRPr lang="en-US" altLang="ja-JP" sz="1000"/>
          </a:p>
        </p:txBody>
      </p:sp>
      <p:sp>
        <p:nvSpPr>
          <p:cNvPr id="2479139" name="Rectangle 35"/>
          <p:cNvSpPr>
            <a:spLocks noChangeArrowheads="1"/>
          </p:cNvSpPr>
          <p:nvPr/>
        </p:nvSpPr>
        <p:spPr bwMode="auto">
          <a:xfrm>
            <a:off x="431800" y="1089025"/>
            <a:ext cx="933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1. </a:t>
            </a:r>
            <a:r>
              <a:rPr lang="ru-RU" altLang="ja-JP" sz="1400"/>
              <a:t>Обзор</a:t>
            </a:r>
            <a:endParaRPr lang="en-US" altLang="ja-JP" sz="1400"/>
          </a:p>
        </p:txBody>
      </p:sp>
      <p:sp>
        <p:nvSpPr>
          <p:cNvPr id="2479140" name="Rectangle 36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479141" name="Rectangle 37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1427" name="Rectangle 3"/>
          <p:cNvSpPr>
            <a:spLocks noChangeArrowheads="1"/>
          </p:cNvSpPr>
          <p:nvPr/>
        </p:nvSpPr>
        <p:spPr bwMode="auto">
          <a:xfrm>
            <a:off x="1193800" y="582613"/>
            <a:ext cx="13208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791434" name="Line 10"/>
          <p:cNvSpPr>
            <a:spLocks noChangeShapeType="1"/>
          </p:cNvSpPr>
          <p:nvPr/>
        </p:nvSpPr>
        <p:spPr bwMode="auto">
          <a:xfrm flipV="1">
            <a:off x="5092700" y="4394200"/>
            <a:ext cx="0" cy="20066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1435" name="Line 11"/>
          <p:cNvSpPr>
            <a:spLocks noChangeShapeType="1"/>
          </p:cNvSpPr>
          <p:nvPr/>
        </p:nvSpPr>
        <p:spPr bwMode="auto">
          <a:xfrm>
            <a:off x="4914900" y="6261100"/>
            <a:ext cx="3556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1436" name="Oval 12"/>
          <p:cNvSpPr>
            <a:spLocks noChangeArrowheads="1"/>
          </p:cNvSpPr>
          <p:nvPr/>
        </p:nvSpPr>
        <p:spPr bwMode="auto">
          <a:xfrm>
            <a:off x="5600700" y="5045075"/>
            <a:ext cx="2425700" cy="75247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1437" name="Oval 13"/>
          <p:cNvSpPr>
            <a:spLocks noChangeArrowheads="1"/>
          </p:cNvSpPr>
          <p:nvPr/>
        </p:nvSpPr>
        <p:spPr bwMode="auto">
          <a:xfrm>
            <a:off x="5222875" y="5845175"/>
            <a:ext cx="850900" cy="31115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1438" name="Oval 14"/>
          <p:cNvSpPr>
            <a:spLocks noChangeArrowheads="1"/>
          </p:cNvSpPr>
          <p:nvPr/>
        </p:nvSpPr>
        <p:spPr bwMode="auto">
          <a:xfrm>
            <a:off x="5245100" y="4473575"/>
            <a:ext cx="955675" cy="498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1439" name="Oval 15"/>
          <p:cNvSpPr>
            <a:spLocks noChangeArrowheads="1"/>
          </p:cNvSpPr>
          <p:nvPr/>
        </p:nvSpPr>
        <p:spPr bwMode="auto">
          <a:xfrm>
            <a:off x="7080250" y="4483100"/>
            <a:ext cx="1212850" cy="406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1440" name="Text Box 16"/>
          <p:cNvSpPr txBox="1">
            <a:spLocks noChangeArrowheads="1"/>
          </p:cNvSpPr>
          <p:nvPr/>
        </p:nvSpPr>
        <p:spPr bwMode="auto">
          <a:xfrm>
            <a:off x="5907088" y="6345238"/>
            <a:ext cx="17018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200"/>
              <a:t>Обороты двигателя</a:t>
            </a:r>
            <a:endParaRPr lang="en-US" altLang="ja-JP" sz="1200"/>
          </a:p>
        </p:txBody>
      </p:sp>
      <p:sp>
        <p:nvSpPr>
          <p:cNvPr id="2791441" name="Text Box 17"/>
          <p:cNvSpPr txBox="1">
            <a:spLocks noChangeArrowheads="1"/>
          </p:cNvSpPr>
          <p:nvPr/>
        </p:nvSpPr>
        <p:spPr bwMode="auto">
          <a:xfrm flipV="1">
            <a:off x="4613275" y="4945063"/>
            <a:ext cx="366713" cy="76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200"/>
              <a:t>Нагрузка</a:t>
            </a:r>
            <a:endParaRPr lang="en-US" altLang="ja-JP" sz="120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63550" y="1581150"/>
            <a:ext cx="6191250" cy="2266950"/>
            <a:chOff x="945" y="739"/>
            <a:chExt cx="650" cy="238"/>
          </a:xfrm>
        </p:grpSpPr>
        <p:sp>
          <p:nvSpPr>
            <p:cNvPr id="2791443" name="Text Box 19"/>
            <p:cNvSpPr txBox="1">
              <a:spLocks noChangeArrowheads="1"/>
            </p:cNvSpPr>
            <p:nvPr/>
          </p:nvSpPr>
          <p:spPr bwMode="auto">
            <a:xfrm>
              <a:off x="1396" y="953"/>
              <a:ext cx="104" cy="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44" name="Freeform 20"/>
            <p:cNvSpPr>
              <a:spLocks/>
            </p:cNvSpPr>
            <p:nvPr/>
          </p:nvSpPr>
          <p:spPr bwMode="auto">
            <a:xfrm>
              <a:off x="1137" y="848"/>
              <a:ext cx="158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45" name="Freeform 21"/>
            <p:cNvSpPr>
              <a:spLocks/>
            </p:cNvSpPr>
            <p:nvPr/>
          </p:nvSpPr>
          <p:spPr bwMode="auto">
            <a:xfrm>
              <a:off x="1288" y="848"/>
              <a:ext cx="157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46" name="Freeform 22"/>
            <p:cNvSpPr>
              <a:spLocks/>
            </p:cNvSpPr>
            <p:nvPr/>
          </p:nvSpPr>
          <p:spPr bwMode="auto">
            <a:xfrm>
              <a:off x="1263" y="848"/>
              <a:ext cx="157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47" name="Line 23"/>
            <p:cNvSpPr>
              <a:spLocks noChangeShapeType="1"/>
            </p:cNvSpPr>
            <p:nvPr/>
          </p:nvSpPr>
          <p:spPr bwMode="auto">
            <a:xfrm>
              <a:off x="1102" y="763"/>
              <a:ext cx="0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48" name="Text Box 24"/>
            <p:cNvSpPr txBox="1">
              <a:spLocks noChangeArrowheads="1"/>
            </p:cNvSpPr>
            <p:nvPr/>
          </p:nvSpPr>
          <p:spPr bwMode="auto">
            <a:xfrm rot="16200000">
              <a:off x="1028" y="783"/>
              <a:ext cx="112" cy="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49" name="Line 25"/>
            <p:cNvSpPr>
              <a:spLocks noChangeShapeType="1"/>
            </p:cNvSpPr>
            <p:nvPr/>
          </p:nvSpPr>
          <p:spPr bwMode="auto">
            <a:xfrm>
              <a:off x="1103" y="944"/>
              <a:ext cx="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0" name="Line 26"/>
            <p:cNvSpPr>
              <a:spLocks noChangeShapeType="1"/>
            </p:cNvSpPr>
            <p:nvPr/>
          </p:nvSpPr>
          <p:spPr bwMode="auto">
            <a:xfrm>
              <a:off x="1263" y="944"/>
              <a:ext cx="0" cy="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1" name="Line 27"/>
            <p:cNvSpPr>
              <a:spLocks noChangeShapeType="1"/>
            </p:cNvSpPr>
            <p:nvPr/>
          </p:nvSpPr>
          <p:spPr bwMode="auto">
            <a:xfrm>
              <a:off x="1292" y="944"/>
              <a:ext cx="0" cy="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2" name="Line 28"/>
            <p:cNvSpPr>
              <a:spLocks noChangeShapeType="1"/>
            </p:cNvSpPr>
            <p:nvPr/>
          </p:nvSpPr>
          <p:spPr bwMode="auto">
            <a:xfrm>
              <a:off x="1264" y="968"/>
              <a:ext cx="2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stealth" w="sm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3" name="Text Box 29"/>
            <p:cNvSpPr txBox="1">
              <a:spLocks noChangeArrowheads="1"/>
            </p:cNvSpPr>
            <p:nvPr/>
          </p:nvSpPr>
          <p:spPr bwMode="auto">
            <a:xfrm>
              <a:off x="1099" y="947"/>
              <a:ext cx="171" cy="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r>
                <a:rPr lang="ru-RU" altLang="ja-JP" sz="1000"/>
                <a:t>Перекрытие клапанов</a:t>
              </a:r>
              <a:endParaRPr lang="en-US" altLang="ja-JP" sz="1000"/>
            </a:p>
          </p:txBody>
        </p:sp>
        <p:sp>
          <p:nvSpPr>
            <p:cNvPr id="2791454" name="Line 30"/>
            <p:cNvSpPr>
              <a:spLocks noChangeShapeType="1"/>
            </p:cNvSpPr>
            <p:nvPr/>
          </p:nvSpPr>
          <p:spPr bwMode="auto">
            <a:xfrm flipH="1" flipV="1">
              <a:off x="1097" y="968"/>
              <a:ext cx="1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5" name="Text Box 31"/>
            <p:cNvSpPr txBox="1">
              <a:spLocks noChangeArrowheads="1"/>
            </p:cNvSpPr>
            <p:nvPr/>
          </p:nvSpPr>
          <p:spPr bwMode="auto">
            <a:xfrm>
              <a:off x="1424" y="826"/>
              <a:ext cx="171" cy="4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56" name="Line 32"/>
            <p:cNvSpPr>
              <a:spLocks noChangeShapeType="1"/>
            </p:cNvSpPr>
            <p:nvPr/>
          </p:nvSpPr>
          <p:spPr bwMode="auto">
            <a:xfrm flipH="1">
              <a:off x="1398" y="838"/>
              <a:ext cx="24" cy="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7" name="Text Box 33"/>
            <p:cNvSpPr txBox="1">
              <a:spLocks noChangeArrowheads="1"/>
            </p:cNvSpPr>
            <p:nvPr/>
          </p:nvSpPr>
          <p:spPr bwMode="auto">
            <a:xfrm>
              <a:off x="945" y="862"/>
              <a:ext cx="173" cy="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58" name="Line 34"/>
            <p:cNvSpPr>
              <a:spLocks noChangeShapeType="1"/>
            </p:cNvSpPr>
            <p:nvPr/>
          </p:nvSpPr>
          <p:spPr bwMode="auto">
            <a:xfrm>
              <a:off x="1105" y="882"/>
              <a:ext cx="52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59" name="Text Box 35"/>
            <p:cNvSpPr txBox="1">
              <a:spLocks noChangeArrowheads="1"/>
            </p:cNvSpPr>
            <p:nvPr/>
          </p:nvSpPr>
          <p:spPr bwMode="auto">
            <a:xfrm>
              <a:off x="1444" y="881"/>
              <a:ext cx="74" cy="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60" name="Line 36"/>
            <p:cNvSpPr>
              <a:spLocks noChangeShapeType="1"/>
            </p:cNvSpPr>
            <p:nvPr/>
          </p:nvSpPr>
          <p:spPr bwMode="auto">
            <a:xfrm flipH="1">
              <a:off x="1394" y="894"/>
              <a:ext cx="46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61" name="Freeform 37"/>
            <p:cNvSpPr>
              <a:spLocks/>
            </p:cNvSpPr>
            <p:nvPr/>
          </p:nvSpPr>
          <p:spPr bwMode="auto">
            <a:xfrm>
              <a:off x="1118" y="848"/>
              <a:ext cx="158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00336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62" name="Line 38"/>
            <p:cNvSpPr>
              <a:spLocks noChangeShapeType="1"/>
            </p:cNvSpPr>
            <p:nvPr/>
          </p:nvSpPr>
          <p:spPr bwMode="auto">
            <a:xfrm>
              <a:off x="1093" y="925"/>
              <a:ext cx="62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63" name="Text Box 39"/>
            <p:cNvSpPr txBox="1">
              <a:spLocks noChangeArrowheads="1"/>
            </p:cNvSpPr>
            <p:nvPr/>
          </p:nvSpPr>
          <p:spPr bwMode="auto">
            <a:xfrm>
              <a:off x="1023" y="915"/>
              <a:ext cx="74" cy="2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91464" name="AutoShape 40"/>
            <p:cNvSpPr>
              <a:spLocks noChangeArrowheads="1"/>
            </p:cNvSpPr>
            <p:nvPr/>
          </p:nvSpPr>
          <p:spPr bwMode="auto">
            <a:xfrm>
              <a:off x="1193" y="816"/>
              <a:ext cx="27" cy="1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91465" name="AutoShape 41"/>
            <p:cNvSpPr>
              <a:spLocks noChangeArrowheads="1"/>
            </p:cNvSpPr>
            <p:nvPr/>
          </p:nvSpPr>
          <p:spPr bwMode="auto">
            <a:xfrm flipH="1">
              <a:off x="1339" y="816"/>
              <a:ext cx="27" cy="1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91466" name="Text Box 42"/>
          <p:cNvSpPr txBox="1">
            <a:spLocks noChangeArrowheads="1"/>
          </p:cNvSpPr>
          <p:nvPr/>
        </p:nvSpPr>
        <p:spPr bwMode="auto">
          <a:xfrm>
            <a:off x="4625975" y="3554413"/>
            <a:ext cx="14747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Угол поворота</a:t>
            </a:r>
            <a:endParaRPr lang="en-US" altLang="ja-JP" sz="1400"/>
          </a:p>
        </p:txBody>
      </p:sp>
      <p:sp>
        <p:nvSpPr>
          <p:cNvPr id="2791467" name="Text Box 43"/>
          <p:cNvSpPr txBox="1">
            <a:spLocks noChangeArrowheads="1"/>
          </p:cNvSpPr>
          <p:nvPr/>
        </p:nvSpPr>
        <p:spPr bwMode="auto">
          <a:xfrm>
            <a:off x="4703763" y="2011363"/>
            <a:ext cx="1908175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впускного клапана</a:t>
            </a:r>
            <a:endParaRPr lang="en-US" altLang="ja-JP" sz="1000"/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</a:t>
            </a:r>
            <a:endParaRPr lang="en-US" altLang="ja-JP" sz="1000"/>
          </a:p>
        </p:txBody>
      </p:sp>
      <p:sp>
        <p:nvSpPr>
          <p:cNvPr id="2791468" name="Text Box 44"/>
          <p:cNvSpPr txBox="1">
            <a:spLocks noChangeArrowheads="1"/>
          </p:cNvSpPr>
          <p:nvPr/>
        </p:nvSpPr>
        <p:spPr bwMode="auto">
          <a:xfrm>
            <a:off x="5057775" y="2895600"/>
            <a:ext cx="12747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Опережение</a:t>
            </a:r>
            <a:endParaRPr lang="en-US" altLang="ja-JP" sz="1400"/>
          </a:p>
        </p:txBody>
      </p:sp>
      <p:sp>
        <p:nvSpPr>
          <p:cNvPr id="2791469" name="Text Box 45"/>
          <p:cNvSpPr txBox="1">
            <a:spLocks noChangeArrowheads="1"/>
          </p:cNvSpPr>
          <p:nvPr/>
        </p:nvSpPr>
        <p:spPr bwMode="auto">
          <a:xfrm>
            <a:off x="92075" y="2528888"/>
            <a:ext cx="2016125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выпускного клапана</a:t>
            </a:r>
            <a:endParaRPr lang="en-US" altLang="ja-JP" sz="1000"/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</a:t>
            </a:r>
            <a:endParaRPr lang="en-US" altLang="ja-JP" sz="1000"/>
          </a:p>
        </p:txBody>
      </p:sp>
      <p:sp>
        <p:nvSpPr>
          <p:cNvPr id="2791470" name="Text Box 46"/>
          <p:cNvSpPr txBox="1">
            <a:spLocks noChangeArrowheads="1"/>
          </p:cNvSpPr>
          <p:nvPr/>
        </p:nvSpPr>
        <p:spPr bwMode="auto">
          <a:xfrm>
            <a:off x="865188" y="3203575"/>
            <a:ext cx="12906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200"/>
              <a:t>Запаздывание</a:t>
            </a:r>
            <a:endParaRPr lang="en-US" altLang="ja-JP" sz="1200"/>
          </a:p>
        </p:txBody>
      </p:sp>
      <p:sp>
        <p:nvSpPr>
          <p:cNvPr id="2791471" name="Text Box 47"/>
          <p:cNvSpPr txBox="1">
            <a:spLocks noChangeArrowheads="1"/>
          </p:cNvSpPr>
          <p:nvPr/>
        </p:nvSpPr>
        <p:spPr bwMode="auto">
          <a:xfrm flipV="1">
            <a:off x="1600200" y="1268413"/>
            <a:ext cx="336550" cy="113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000"/>
              <a:t>Подъем клапана</a:t>
            </a:r>
            <a:endParaRPr lang="en-US" altLang="ja-JP" sz="1000"/>
          </a:p>
        </p:txBody>
      </p:sp>
      <p:sp>
        <p:nvSpPr>
          <p:cNvPr id="2791472" name="Line 48"/>
          <p:cNvSpPr>
            <a:spLocks noChangeShapeType="1"/>
          </p:cNvSpPr>
          <p:nvPr/>
        </p:nvSpPr>
        <p:spPr bwMode="auto">
          <a:xfrm flipH="1" flipV="1">
            <a:off x="5486400" y="3911600"/>
            <a:ext cx="1765300" cy="14605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1473" name="Rectangle 49"/>
          <p:cNvSpPr>
            <a:spLocks noChangeArrowheads="1"/>
          </p:cNvSpPr>
          <p:nvPr/>
        </p:nvSpPr>
        <p:spPr bwMode="auto">
          <a:xfrm>
            <a:off x="147638" y="4149725"/>
            <a:ext cx="2284412" cy="3143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Низкий расход топлива</a:t>
            </a:r>
            <a:endParaRPr lang="en-US" altLang="ja-JP" sz="1400"/>
          </a:p>
        </p:txBody>
      </p:sp>
      <p:sp>
        <p:nvSpPr>
          <p:cNvPr id="2791474" name="Text Box 50"/>
          <p:cNvSpPr txBox="1">
            <a:spLocks noChangeArrowheads="1"/>
          </p:cNvSpPr>
          <p:nvPr/>
        </p:nvSpPr>
        <p:spPr bwMode="auto">
          <a:xfrm>
            <a:off x="431800" y="4689475"/>
            <a:ext cx="38703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400"/>
              <a:t>Насосные потери снижаются за счет увеличения перекрытия клапанов</a:t>
            </a:r>
            <a:endParaRPr lang="en-US" altLang="ja-JP" sz="1400"/>
          </a:p>
        </p:txBody>
      </p:sp>
      <p:sp>
        <p:nvSpPr>
          <p:cNvPr id="2791478" name="Rectangle 54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791479" name="Rectangle 55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791480" name="Rectangle 56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791481" name="Rectangle 57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791482" name="Picture 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1613" y="1449388"/>
            <a:ext cx="2111375" cy="2341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3475" name="Rectangle 3"/>
          <p:cNvSpPr>
            <a:spLocks noChangeArrowheads="1"/>
          </p:cNvSpPr>
          <p:nvPr/>
        </p:nvSpPr>
        <p:spPr bwMode="auto">
          <a:xfrm>
            <a:off x="1193800" y="582613"/>
            <a:ext cx="13208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793482" name="Line 10"/>
          <p:cNvSpPr>
            <a:spLocks noChangeShapeType="1"/>
          </p:cNvSpPr>
          <p:nvPr/>
        </p:nvSpPr>
        <p:spPr bwMode="auto">
          <a:xfrm flipV="1">
            <a:off x="5092700" y="4394200"/>
            <a:ext cx="0" cy="20066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483" name="Line 11"/>
          <p:cNvSpPr>
            <a:spLocks noChangeShapeType="1"/>
          </p:cNvSpPr>
          <p:nvPr/>
        </p:nvSpPr>
        <p:spPr bwMode="auto">
          <a:xfrm>
            <a:off x="4914900" y="6261100"/>
            <a:ext cx="3556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484" name="Oval 12"/>
          <p:cNvSpPr>
            <a:spLocks noChangeArrowheads="1"/>
          </p:cNvSpPr>
          <p:nvPr/>
        </p:nvSpPr>
        <p:spPr bwMode="auto">
          <a:xfrm>
            <a:off x="5600700" y="5045075"/>
            <a:ext cx="2425700" cy="752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85" name="Oval 13"/>
          <p:cNvSpPr>
            <a:spLocks noChangeArrowheads="1"/>
          </p:cNvSpPr>
          <p:nvPr/>
        </p:nvSpPr>
        <p:spPr bwMode="auto">
          <a:xfrm>
            <a:off x="5222875" y="5845175"/>
            <a:ext cx="850900" cy="3111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86" name="Oval 14"/>
          <p:cNvSpPr>
            <a:spLocks noChangeArrowheads="1"/>
          </p:cNvSpPr>
          <p:nvPr/>
        </p:nvSpPr>
        <p:spPr bwMode="auto">
          <a:xfrm>
            <a:off x="5245100" y="4473575"/>
            <a:ext cx="955675" cy="498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87" name="Oval 15"/>
          <p:cNvSpPr>
            <a:spLocks noChangeArrowheads="1"/>
          </p:cNvSpPr>
          <p:nvPr/>
        </p:nvSpPr>
        <p:spPr bwMode="auto">
          <a:xfrm>
            <a:off x="7080250" y="4483100"/>
            <a:ext cx="1212850" cy="406400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88" name="Text Box 16"/>
          <p:cNvSpPr txBox="1">
            <a:spLocks noChangeArrowheads="1"/>
          </p:cNvSpPr>
          <p:nvPr/>
        </p:nvSpPr>
        <p:spPr bwMode="auto">
          <a:xfrm>
            <a:off x="5900738" y="6357938"/>
            <a:ext cx="17018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200"/>
              <a:t>Обороты двигателя</a:t>
            </a:r>
            <a:endParaRPr lang="en-US" altLang="ja-JP" sz="1200"/>
          </a:p>
        </p:txBody>
      </p:sp>
      <p:sp>
        <p:nvSpPr>
          <p:cNvPr id="2793489" name="Text Box 17"/>
          <p:cNvSpPr txBox="1">
            <a:spLocks noChangeArrowheads="1"/>
          </p:cNvSpPr>
          <p:nvPr/>
        </p:nvSpPr>
        <p:spPr bwMode="auto">
          <a:xfrm flipV="1">
            <a:off x="4613275" y="4945063"/>
            <a:ext cx="366713" cy="76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200"/>
              <a:t>Нагрузка</a:t>
            </a:r>
            <a:endParaRPr lang="en-US" altLang="ja-JP" sz="1200"/>
          </a:p>
        </p:txBody>
      </p:sp>
      <p:sp>
        <p:nvSpPr>
          <p:cNvPr id="2793490" name="Line 18"/>
          <p:cNvSpPr>
            <a:spLocks noChangeShapeType="1"/>
          </p:cNvSpPr>
          <p:nvPr/>
        </p:nvSpPr>
        <p:spPr bwMode="auto">
          <a:xfrm flipV="1">
            <a:off x="1879600" y="1524000"/>
            <a:ext cx="0" cy="20447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491" name="Line 19"/>
          <p:cNvSpPr>
            <a:spLocks noChangeShapeType="1"/>
          </p:cNvSpPr>
          <p:nvPr/>
        </p:nvSpPr>
        <p:spPr bwMode="auto">
          <a:xfrm>
            <a:off x="1879600" y="3568700"/>
            <a:ext cx="4038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492" name="Freeform 20"/>
          <p:cNvSpPr>
            <a:spLocks/>
          </p:cNvSpPr>
          <p:nvPr/>
        </p:nvSpPr>
        <p:spPr bwMode="auto">
          <a:xfrm>
            <a:off x="2273300" y="2644775"/>
            <a:ext cx="1504950" cy="92392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93" name="Freeform 21"/>
          <p:cNvSpPr>
            <a:spLocks/>
          </p:cNvSpPr>
          <p:nvPr/>
        </p:nvSpPr>
        <p:spPr bwMode="auto">
          <a:xfrm>
            <a:off x="3822700" y="2644775"/>
            <a:ext cx="1495425" cy="92392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93494" name="Rectangle 22"/>
          <p:cNvSpPr>
            <a:spLocks noChangeArrowheads="1"/>
          </p:cNvSpPr>
          <p:nvPr/>
        </p:nvSpPr>
        <p:spPr bwMode="auto">
          <a:xfrm>
            <a:off x="0" y="2855913"/>
            <a:ext cx="1790700" cy="776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/>
            <a:r>
              <a:rPr lang="ru-RU" altLang="ja-JP" sz="1200"/>
              <a:t>Подъем выпускного клапана</a:t>
            </a:r>
            <a:endParaRPr lang="en-US" altLang="ja-JP" sz="1200"/>
          </a:p>
          <a:p>
            <a:pPr marL="457200" indent="-457200" algn="ctr"/>
            <a:endParaRPr lang="en-US" altLang="ja-JP" sz="1400"/>
          </a:p>
        </p:txBody>
      </p:sp>
      <p:sp>
        <p:nvSpPr>
          <p:cNvPr id="2793495" name="Line 23"/>
          <p:cNvSpPr>
            <a:spLocks noChangeShapeType="1"/>
          </p:cNvSpPr>
          <p:nvPr/>
        </p:nvSpPr>
        <p:spPr bwMode="auto">
          <a:xfrm>
            <a:off x="1854200" y="3035300"/>
            <a:ext cx="685800" cy="254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496" name="Rectangle 24"/>
          <p:cNvSpPr>
            <a:spLocks noChangeArrowheads="1"/>
          </p:cNvSpPr>
          <p:nvPr/>
        </p:nvSpPr>
        <p:spPr bwMode="auto">
          <a:xfrm rot="-5400000">
            <a:off x="1038226" y="1795462"/>
            <a:ext cx="12319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000"/>
              <a:t>Подъем клапана</a:t>
            </a:r>
            <a:endParaRPr lang="en-US" altLang="ja-JP" sz="1000"/>
          </a:p>
        </p:txBody>
      </p:sp>
      <p:sp>
        <p:nvSpPr>
          <p:cNvPr id="2793498" name="Text Box 26"/>
          <p:cNvSpPr txBox="1">
            <a:spLocks noChangeArrowheads="1"/>
          </p:cNvSpPr>
          <p:nvPr/>
        </p:nvSpPr>
        <p:spPr bwMode="auto">
          <a:xfrm>
            <a:off x="4892675" y="3643313"/>
            <a:ext cx="14747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Угол поворота</a:t>
            </a:r>
            <a:endParaRPr lang="en-US" altLang="ja-JP" sz="1400"/>
          </a:p>
        </p:txBody>
      </p:sp>
      <p:sp>
        <p:nvSpPr>
          <p:cNvPr id="2793499" name="Rectangle 27"/>
          <p:cNvSpPr>
            <a:spLocks noChangeArrowheads="1"/>
          </p:cNvSpPr>
          <p:nvPr/>
        </p:nvSpPr>
        <p:spPr bwMode="auto">
          <a:xfrm>
            <a:off x="431800" y="4164013"/>
            <a:ext cx="2160588" cy="3143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ctr"/>
            <a:r>
              <a:rPr lang="ru-RU" altLang="ja-JP" sz="1400"/>
              <a:t>Высокая мощность</a:t>
            </a:r>
            <a:endParaRPr lang="en-US" altLang="ja-JP" sz="1400"/>
          </a:p>
        </p:txBody>
      </p:sp>
      <p:sp>
        <p:nvSpPr>
          <p:cNvPr id="2793500" name="Text Box 28"/>
          <p:cNvSpPr txBox="1">
            <a:spLocks noChangeArrowheads="1"/>
          </p:cNvSpPr>
          <p:nvPr/>
        </p:nvSpPr>
        <p:spPr bwMode="auto">
          <a:xfrm>
            <a:off x="431800" y="4689475"/>
            <a:ext cx="383698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400"/>
              <a:t>Увеличение наполнения за счет резонансных явлений пульсирующего потока вследствие запаздывания фазы впускного клапана</a:t>
            </a:r>
            <a:r>
              <a:rPr lang="en-US" altLang="ja-JP" sz="1400"/>
              <a:t>. </a:t>
            </a:r>
          </a:p>
        </p:txBody>
      </p:sp>
      <p:sp>
        <p:nvSpPr>
          <p:cNvPr id="2793501" name="Line 29"/>
          <p:cNvSpPr>
            <a:spLocks noChangeShapeType="1"/>
          </p:cNvSpPr>
          <p:nvPr/>
        </p:nvSpPr>
        <p:spPr bwMode="auto">
          <a:xfrm flipH="1">
            <a:off x="4787900" y="2362200"/>
            <a:ext cx="596900" cy="2921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502" name="Line 30"/>
          <p:cNvSpPr>
            <a:spLocks noChangeShapeType="1"/>
          </p:cNvSpPr>
          <p:nvPr/>
        </p:nvSpPr>
        <p:spPr bwMode="auto">
          <a:xfrm flipH="1" flipV="1">
            <a:off x="4572000" y="3733800"/>
            <a:ext cx="3149600" cy="9525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93506" name="Rectangle 34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793507" name="Rectangle 35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793497" name="Text Box 25"/>
          <p:cNvSpPr txBox="1">
            <a:spLocks noChangeArrowheads="1"/>
          </p:cNvSpPr>
          <p:nvPr/>
        </p:nvSpPr>
        <p:spPr bwMode="auto">
          <a:xfrm>
            <a:off x="3851275" y="1628775"/>
            <a:ext cx="3241675" cy="657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200"/>
              <a:t>Подъем впускного клапана</a:t>
            </a:r>
          </a:p>
          <a:p>
            <a:pPr marL="457200" indent="-457200" algn="ctr">
              <a:lnSpc>
                <a:spcPts val="1000"/>
              </a:lnSpc>
            </a:pPr>
            <a:r>
              <a:rPr lang="ru-RU" altLang="ja-JP" sz="1200"/>
              <a:t>Начальное положение</a:t>
            </a:r>
          </a:p>
          <a:p>
            <a:pPr marL="457200" indent="-457200" algn="ctr">
              <a:lnSpc>
                <a:spcPts val="1000"/>
              </a:lnSpc>
            </a:pPr>
            <a:r>
              <a:rPr lang="ru-RU" altLang="ja-JP" sz="1200"/>
              <a:t>при максимальном запаздывании</a:t>
            </a:r>
            <a:endParaRPr lang="en-US" altLang="ja-JP" sz="1200"/>
          </a:p>
        </p:txBody>
      </p:sp>
      <p:sp>
        <p:nvSpPr>
          <p:cNvPr id="2793508" name="Rectangle 36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793509" name="Rectangle 37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793510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449388"/>
            <a:ext cx="2032000" cy="2252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9363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4329113"/>
            <a:ext cx="3325812" cy="2187575"/>
          </a:xfrm>
          <a:prstGeom prst="rect">
            <a:avLst/>
          </a:prstGeom>
          <a:noFill/>
        </p:spPr>
      </p:pic>
      <p:pic>
        <p:nvPicPr>
          <p:cNvPr id="2489362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1388" y="1989138"/>
            <a:ext cx="3322637" cy="2185987"/>
          </a:xfrm>
          <a:prstGeom prst="rect">
            <a:avLst/>
          </a:prstGeom>
          <a:noFill/>
        </p:spPr>
      </p:pic>
      <p:pic>
        <p:nvPicPr>
          <p:cNvPr id="2489361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0938" y="1808163"/>
            <a:ext cx="2714625" cy="2452687"/>
          </a:xfrm>
          <a:prstGeom prst="rect">
            <a:avLst/>
          </a:prstGeom>
          <a:noFill/>
        </p:spPr>
      </p:pic>
      <p:sp>
        <p:nvSpPr>
          <p:cNvPr id="2489347" name="Rectangle 3"/>
          <p:cNvSpPr>
            <a:spLocks noChangeArrowheads="1"/>
          </p:cNvSpPr>
          <p:nvPr/>
        </p:nvSpPr>
        <p:spPr bwMode="auto">
          <a:xfrm>
            <a:off x="431800" y="1089025"/>
            <a:ext cx="8101013" cy="731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73050" indent="-273050"/>
            <a:r>
              <a:rPr lang="en-US" altLang="ja-JP" sz="1200"/>
              <a:t>-	</a:t>
            </a:r>
            <a:r>
              <a:rPr lang="ru-RU" altLang="ja-JP" sz="1200"/>
              <a:t>Число зубьев датчика положения коленчатого вала</a:t>
            </a:r>
            <a:r>
              <a:rPr lang="en-US" altLang="ja-JP" sz="1200"/>
              <a:t> : 36 </a:t>
            </a:r>
            <a:r>
              <a:rPr lang="ru-RU" altLang="ja-JP" sz="1200"/>
              <a:t>зубьев</a:t>
            </a:r>
            <a:r>
              <a:rPr lang="en-US" altLang="ja-JP" sz="1200"/>
              <a:t> (</a:t>
            </a:r>
            <a:r>
              <a:rPr lang="ru-RU" altLang="ja-JP" sz="1200"/>
              <a:t>включая «пропущенные» зубья </a:t>
            </a:r>
            <a:r>
              <a:rPr lang="en-US" altLang="ja-JP" sz="1200"/>
              <a:t>(3))</a:t>
            </a:r>
          </a:p>
          <a:p>
            <a:pPr marL="273050" indent="-273050"/>
            <a:r>
              <a:rPr lang="en-US" altLang="ja-JP" sz="1200"/>
              <a:t>-	</a:t>
            </a:r>
            <a:r>
              <a:rPr lang="ru-RU" altLang="ja-JP" sz="1200"/>
              <a:t>Датчики положения распределительных валов: впускных и выпускных клапанов – применение магниторезистивных элементов</a:t>
            </a:r>
            <a:endParaRPr lang="en-US" altLang="ja-JP" sz="1200"/>
          </a:p>
        </p:txBody>
      </p:sp>
      <p:sp>
        <p:nvSpPr>
          <p:cNvPr id="2489352" name="Rectangle 8"/>
          <p:cNvSpPr>
            <a:spLocks noChangeArrowheads="1"/>
          </p:cNvSpPr>
          <p:nvPr/>
        </p:nvSpPr>
        <p:spPr bwMode="auto">
          <a:xfrm>
            <a:off x="233363" y="728663"/>
            <a:ext cx="7286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Датчики положения коленчатого и распределительных валов</a:t>
            </a:r>
            <a:endParaRPr lang="en-US" altLang="ja-JP" sz="1800">
              <a:solidFill>
                <a:schemeClr val="accent2"/>
              </a:solidFill>
            </a:endParaRPr>
          </a:p>
        </p:txBody>
      </p:sp>
      <p:sp>
        <p:nvSpPr>
          <p:cNvPr id="2489356" name="Text Box 12"/>
          <p:cNvSpPr txBox="1">
            <a:spLocks noChangeArrowheads="1"/>
          </p:cNvSpPr>
          <p:nvPr/>
        </p:nvSpPr>
        <p:spPr bwMode="auto">
          <a:xfrm>
            <a:off x="38100" y="3079750"/>
            <a:ext cx="1392238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Датчик положения </a:t>
            </a:r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коленчатого вала</a:t>
            </a:r>
            <a:endParaRPr lang="en-US" altLang="ja-JP" sz="1000"/>
          </a:p>
        </p:txBody>
      </p:sp>
      <p:sp>
        <p:nvSpPr>
          <p:cNvPr id="2489357" name="Text Box 13"/>
          <p:cNvSpPr txBox="1">
            <a:spLocks noChangeArrowheads="1"/>
          </p:cNvSpPr>
          <p:nvPr/>
        </p:nvSpPr>
        <p:spPr bwMode="auto">
          <a:xfrm>
            <a:off x="5905500" y="3335338"/>
            <a:ext cx="1725613" cy="37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800"/>
              </a:lnSpc>
            </a:pPr>
            <a:r>
              <a:rPr lang="ru-RU" altLang="ja-JP" sz="1000"/>
              <a:t>Датчик положения вала </a:t>
            </a:r>
          </a:p>
          <a:p>
            <a:pPr marL="457200" indent="-457200" algn="ctr">
              <a:lnSpc>
                <a:spcPts val="800"/>
              </a:lnSpc>
            </a:pPr>
            <a:r>
              <a:rPr lang="ru-RU" altLang="ja-JP" sz="1000"/>
              <a:t>впускных клапанов</a:t>
            </a:r>
            <a:endParaRPr lang="en-US" altLang="ja-JP" sz="1000"/>
          </a:p>
        </p:txBody>
      </p:sp>
      <p:sp>
        <p:nvSpPr>
          <p:cNvPr id="2489358" name="Text Box 14"/>
          <p:cNvSpPr txBox="1">
            <a:spLocks noChangeArrowheads="1"/>
          </p:cNvSpPr>
          <p:nvPr/>
        </p:nvSpPr>
        <p:spPr bwMode="auto">
          <a:xfrm>
            <a:off x="6484938" y="5872163"/>
            <a:ext cx="1423987" cy="357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800"/>
              </a:lnSpc>
            </a:pPr>
            <a:r>
              <a:rPr lang="ru-RU" altLang="ja-JP" sz="800"/>
              <a:t>Датчик положения вала </a:t>
            </a:r>
          </a:p>
          <a:p>
            <a:pPr marL="457200" indent="-457200" algn="ctr">
              <a:lnSpc>
                <a:spcPts val="800"/>
              </a:lnSpc>
            </a:pPr>
            <a:r>
              <a:rPr lang="ru-RU" altLang="ja-JP" sz="800"/>
              <a:t>выпускных клапанов</a:t>
            </a:r>
            <a:endParaRPr lang="en-US" altLang="ja-JP" sz="800"/>
          </a:p>
        </p:txBody>
      </p:sp>
      <p:sp>
        <p:nvSpPr>
          <p:cNvPr id="2489360" name="Line 16"/>
          <p:cNvSpPr>
            <a:spLocks noChangeShapeType="1"/>
          </p:cNvSpPr>
          <p:nvPr/>
        </p:nvSpPr>
        <p:spPr bwMode="auto">
          <a:xfrm>
            <a:off x="1001713" y="3527425"/>
            <a:ext cx="939800" cy="18288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89364" name="Rectangle 20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489365" name="Rectangle 21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489366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50938" y="4329113"/>
            <a:ext cx="2876550" cy="218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4887" name="Rectangle 7"/>
          <p:cNvSpPr>
            <a:spLocks noChangeArrowheads="1"/>
          </p:cNvSpPr>
          <p:nvPr/>
        </p:nvSpPr>
        <p:spPr bwMode="auto">
          <a:xfrm>
            <a:off x="233363" y="728663"/>
            <a:ext cx="7286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Датчики положения коленчатого и распределительных валов</a:t>
            </a:r>
            <a:endParaRPr lang="en-US" altLang="ja-JP" sz="1800">
              <a:solidFill>
                <a:schemeClr val="accent2"/>
              </a:solidFill>
            </a:endParaRPr>
          </a:p>
        </p:txBody>
      </p:sp>
      <p:sp>
        <p:nvSpPr>
          <p:cNvPr id="2554888" name="Rectangle 8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554889" name="Rectangle 9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sp>
        <p:nvSpPr>
          <p:cNvPr id="2554880" name="Text Box 0"/>
          <p:cNvSpPr txBox="1">
            <a:spLocks noChangeArrowheads="1"/>
          </p:cNvSpPr>
          <p:nvPr/>
        </p:nvSpPr>
        <p:spPr bwMode="auto">
          <a:xfrm>
            <a:off x="788988" y="1808163"/>
            <a:ext cx="1082675" cy="2603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ru-RU"/>
          </a:p>
        </p:txBody>
      </p:sp>
      <p:pic>
        <p:nvPicPr>
          <p:cNvPr id="3126272" name="Picture 0" descr="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1449388"/>
            <a:ext cx="8178800" cy="469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1155" name="Rectangle 3"/>
          <p:cNvSpPr>
            <a:spLocks noChangeArrowheads="1"/>
          </p:cNvSpPr>
          <p:nvPr/>
        </p:nvSpPr>
        <p:spPr bwMode="auto">
          <a:xfrm>
            <a:off x="6118225" y="2224088"/>
            <a:ext cx="2543175" cy="2857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9875" indent="-269875"/>
            <a:r>
              <a:rPr lang="en-US" altLang="ja-JP" sz="1400"/>
              <a:t>-	</a:t>
            </a:r>
            <a:r>
              <a:rPr lang="ru-RU" altLang="ja-JP" sz="1400"/>
              <a:t>В корпусе звездочки привода находится ротор с лопастями, который поворачивается под действием давления масла, подаваемого управляющим клапаном, что обеспечивает требуемое изменение фаз газораспределение</a:t>
            </a:r>
            <a:r>
              <a:rPr lang="en-US" altLang="ja-JP" sz="1400"/>
              <a:t>.       </a:t>
            </a:r>
          </a:p>
        </p:txBody>
      </p:sp>
      <p:sp>
        <p:nvSpPr>
          <p:cNvPr id="2481162" name="Rectangle 10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481163" name="Rectangle 11"/>
          <p:cNvSpPr>
            <a:spLocks noChangeArrowheads="1"/>
          </p:cNvSpPr>
          <p:nvPr/>
        </p:nvSpPr>
        <p:spPr bwMode="auto">
          <a:xfrm>
            <a:off x="431800" y="1089025"/>
            <a:ext cx="250983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2. </a:t>
            </a:r>
            <a:r>
              <a:rPr lang="ru-RU" altLang="ja-JP" sz="1400"/>
              <a:t>Звездочки привода </a:t>
            </a:r>
            <a:r>
              <a:rPr lang="en-US" altLang="ja-JP" sz="1400"/>
              <a:t>VVT</a:t>
            </a:r>
          </a:p>
        </p:txBody>
      </p:sp>
      <p:sp>
        <p:nvSpPr>
          <p:cNvPr id="2481164" name="Rectangle 12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481165" name="Rectangle 13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481152" name="Picture 0" descr="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675" y="1584325"/>
            <a:ext cx="5172075" cy="485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3203" name="Rectangle 3"/>
          <p:cNvSpPr>
            <a:spLocks noChangeArrowheads="1"/>
          </p:cNvSpPr>
          <p:nvPr/>
        </p:nvSpPr>
        <p:spPr bwMode="auto">
          <a:xfrm>
            <a:off x="431800" y="1449388"/>
            <a:ext cx="8534400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400"/>
              <a:t>-	</a:t>
            </a:r>
            <a:r>
              <a:rPr lang="ru-RU" altLang="ja-JP" sz="1400"/>
              <a:t>Применяются полые распределительные валы</a:t>
            </a:r>
            <a:r>
              <a:rPr lang="en-US" altLang="ja-JP" sz="1400"/>
              <a:t>.</a:t>
            </a:r>
          </a:p>
          <a:p>
            <a:pPr marL="177800" indent="-177800"/>
            <a:r>
              <a:rPr lang="en-US" altLang="ja-JP" sz="1400"/>
              <a:t>-	</a:t>
            </a:r>
            <a:r>
              <a:rPr lang="ru-RU" altLang="ja-JP" sz="1400"/>
              <a:t>На концах распределительных валов установлены унифицированные чувствительные элементы для определения положения вала.</a:t>
            </a:r>
            <a:endParaRPr lang="en-US" altLang="ja-JP" sz="1400"/>
          </a:p>
          <a:p>
            <a:pPr marL="177800" indent="-177800"/>
            <a:r>
              <a:rPr lang="en-US" altLang="ja-JP" sz="1400"/>
              <a:t>-	</a:t>
            </a:r>
            <a:r>
              <a:rPr lang="ru-RU" altLang="ja-JP" sz="1400"/>
              <a:t>В распределительных валах предусмотрены масляные каналы для подвода давления масла от управляющего клапана к звездочкам</a:t>
            </a:r>
            <a:r>
              <a:rPr lang="en-US" altLang="ja-JP" sz="1400"/>
              <a:t> V.V.T.</a:t>
            </a:r>
          </a:p>
        </p:txBody>
      </p:sp>
      <p:sp>
        <p:nvSpPr>
          <p:cNvPr id="2483209" name="Rectangle 9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483211" name="Rectangle 11"/>
          <p:cNvSpPr>
            <a:spLocks noChangeArrowheads="1"/>
          </p:cNvSpPr>
          <p:nvPr/>
        </p:nvSpPr>
        <p:spPr bwMode="auto">
          <a:xfrm>
            <a:off x="431800" y="1089025"/>
            <a:ext cx="25923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3. </a:t>
            </a:r>
            <a:r>
              <a:rPr lang="ru-RU" altLang="ja-JP" sz="1400"/>
              <a:t>Распределительный вал</a:t>
            </a:r>
            <a:endParaRPr lang="en-US" altLang="ja-JP" sz="1400"/>
          </a:p>
        </p:txBody>
      </p:sp>
      <p:sp>
        <p:nvSpPr>
          <p:cNvPr id="2483212" name="Rectangle 12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483213" name="Rectangle 13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483200" name="Picture 0" descr="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889250"/>
            <a:ext cx="7827962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9138" name="Rectangle 2"/>
          <p:cNvSpPr>
            <a:spLocks noChangeArrowheads="1"/>
          </p:cNvSpPr>
          <p:nvPr/>
        </p:nvSpPr>
        <p:spPr bwMode="auto">
          <a:xfrm>
            <a:off x="431800" y="1449388"/>
            <a:ext cx="8534400" cy="158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400"/>
              <a:t>-</a:t>
            </a:r>
            <a:r>
              <a:rPr lang="en-US" altLang="ja-JP" sz="1200"/>
              <a:t>	</a:t>
            </a:r>
            <a:r>
              <a:rPr lang="ru-RU" altLang="ja-JP" sz="1200"/>
              <a:t>Звездочка системы</a:t>
            </a:r>
            <a:r>
              <a:rPr lang="en-US" altLang="ja-JP" sz="1200"/>
              <a:t> V.V.T. </a:t>
            </a:r>
            <a:r>
              <a:rPr lang="ru-RU" altLang="ja-JP" sz="1200"/>
              <a:t>изменяет фазы газораспределения при повороте лопастного ротора под действием давления масла от управляющего клапана</a:t>
            </a:r>
            <a:r>
              <a:rPr lang="en-US" altLang="ja-JP" sz="1200"/>
              <a:t>.</a:t>
            </a:r>
          </a:p>
          <a:p>
            <a:pPr marL="177800" indent="-177800"/>
            <a:r>
              <a:rPr lang="en-US" altLang="ja-JP" sz="1200"/>
              <a:t>-	</a:t>
            </a:r>
            <a:r>
              <a:rPr lang="ru-RU" altLang="ja-JP" sz="1200"/>
              <a:t>При остановке двигателя</a:t>
            </a:r>
            <a:r>
              <a:rPr lang="en-US" altLang="ja-JP" sz="1200"/>
              <a:t>, </a:t>
            </a:r>
            <a:r>
              <a:rPr lang="ru-RU" altLang="ja-JP" sz="1200"/>
              <a:t>давление масла заставляет переместиться золотник управляющего клапана переместиться в положение, соответствующее наиболее поздней фаза газообмена</a:t>
            </a:r>
            <a:r>
              <a:rPr lang="en-US" altLang="ja-JP" sz="1200"/>
              <a:t>.</a:t>
            </a:r>
          </a:p>
          <a:p>
            <a:pPr marL="177800" indent="-177800"/>
            <a:r>
              <a:rPr lang="en-US" altLang="ja-JP" sz="1200"/>
              <a:t>-	</a:t>
            </a:r>
            <a:r>
              <a:rPr lang="ru-RU" altLang="ja-JP" sz="1200"/>
              <a:t>Управляющий клапан подает давление масла либо к камере запаздывания, либо к камере опережения при непрерывном изменении фаз газообмена распределительного вала либо в сторону их опережения, либо запаздывания</a:t>
            </a:r>
            <a:r>
              <a:rPr lang="en-US" altLang="ja-JP" sz="1200"/>
              <a:t>.</a:t>
            </a:r>
          </a:p>
        </p:txBody>
      </p:sp>
      <p:sp>
        <p:nvSpPr>
          <p:cNvPr id="2779141" name="Rectangle 5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779142" name="Rectangle 6"/>
          <p:cNvSpPr>
            <a:spLocks noChangeArrowheads="1"/>
          </p:cNvSpPr>
          <p:nvPr/>
        </p:nvSpPr>
        <p:spPr bwMode="auto">
          <a:xfrm>
            <a:off x="431800" y="1089025"/>
            <a:ext cx="210343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4. </a:t>
            </a:r>
            <a:r>
              <a:rPr lang="ru-RU" altLang="ja-JP" sz="1400"/>
              <a:t>Звездочка привода</a:t>
            </a:r>
            <a:endParaRPr lang="en-US" altLang="ja-JP" sz="1400"/>
          </a:p>
        </p:txBody>
      </p:sp>
      <p:sp>
        <p:nvSpPr>
          <p:cNvPr id="2779143" name="Rectangle 7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779144" name="Rectangle 8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779136" name="Picture 0" descr="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4425" y="3068638"/>
            <a:ext cx="52197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5277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168525"/>
            <a:ext cx="8229600" cy="3641725"/>
          </a:xfrm>
          <a:prstGeom prst="rect">
            <a:avLst/>
          </a:prstGeom>
          <a:noFill/>
        </p:spPr>
      </p:pic>
      <p:sp>
        <p:nvSpPr>
          <p:cNvPr id="2485251" name="Rectangle 3"/>
          <p:cNvSpPr>
            <a:spLocks noChangeArrowheads="1"/>
          </p:cNvSpPr>
          <p:nvPr/>
        </p:nvSpPr>
        <p:spPr bwMode="auto">
          <a:xfrm>
            <a:off x="431800" y="1331913"/>
            <a:ext cx="8102600" cy="836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400"/>
              <a:t>-	</a:t>
            </a:r>
            <a:r>
              <a:rPr lang="ru-RU" altLang="ja-JP" sz="1400"/>
              <a:t>Управляющий клапан электромагнитного типа изменяет расход масла, проходящего через звездочку привода</a:t>
            </a:r>
            <a:r>
              <a:rPr lang="en-US" altLang="ja-JP" sz="1400"/>
              <a:t> V.V.T </a:t>
            </a:r>
            <a:r>
              <a:rPr lang="ru-RU" altLang="ja-JP" sz="1400"/>
              <a:t>и лопастной ротор</a:t>
            </a:r>
            <a:r>
              <a:rPr lang="en-US" altLang="ja-JP" sz="1400"/>
              <a:t>.</a:t>
            </a:r>
          </a:p>
          <a:p>
            <a:pPr marL="177800" indent="-177800"/>
            <a:r>
              <a:rPr lang="en-US" altLang="ja-JP" sz="1400"/>
              <a:t>-	</a:t>
            </a:r>
            <a:r>
              <a:rPr lang="ru-RU" altLang="ja-JP" sz="1400"/>
              <a:t>Управляющий клапан срабатывает по сигналу блока управления двигателем</a:t>
            </a:r>
            <a:r>
              <a:rPr lang="en-US" altLang="ja-JP" sz="1400"/>
              <a:t> </a:t>
            </a:r>
            <a:r>
              <a:rPr lang="ru-RU" altLang="ja-JP" sz="1400"/>
              <a:t>(</a:t>
            </a:r>
            <a:r>
              <a:rPr lang="en-US" altLang="ja-JP" sz="1400"/>
              <a:t>ECU</a:t>
            </a:r>
            <a:r>
              <a:rPr lang="ru-RU" altLang="ja-JP" sz="1400"/>
              <a:t>)</a:t>
            </a:r>
            <a:r>
              <a:rPr lang="en-US" altLang="ja-JP" sz="1400"/>
              <a:t>.</a:t>
            </a:r>
          </a:p>
        </p:txBody>
      </p:sp>
      <p:sp>
        <p:nvSpPr>
          <p:cNvPr id="2485258" name="Rectangle 10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485259" name="Rectangle 11"/>
          <p:cNvSpPr>
            <a:spLocks noChangeArrowheads="1"/>
          </p:cNvSpPr>
          <p:nvPr/>
        </p:nvSpPr>
        <p:spPr bwMode="auto">
          <a:xfrm>
            <a:off x="431800" y="1089025"/>
            <a:ext cx="2317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5. </a:t>
            </a:r>
            <a:r>
              <a:rPr lang="ru-RU" altLang="ja-JP" sz="1400"/>
              <a:t>Управляющий клапан</a:t>
            </a:r>
            <a:endParaRPr lang="en-US" altLang="ja-JP" sz="1400"/>
          </a:p>
        </p:txBody>
      </p:sp>
      <p:sp>
        <p:nvSpPr>
          <p:cNvPr id="2485260" name="Text Box 12"/>
          <p:cNvSpPr txBox="1">
            <a:spLocks noChangeArrowheads="1"/>
          </p:cNvSpPr>
          <p:nvPr/>
        </p:nvSpPr>
        <p:spPr bwMode="auto">
          <a:xfrm>
            <a:off x="3027363" y="5908675"/>
            <a:ext cx="20605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От масляного насоса</a:t>
            </a:r>
            <a:endParaRPr lang="en-US" altLang="ja-JP" sz="1400"/>
          </a:p>
        </p:txBody>
      </p:sp>
      <p:sp>
        <p:nvSpPr>
          <p:cNvPr id="2485262" name="Text Box 14"/>
          <p:cNvSpPr txBox="1">
            <a:spLocks noChangeArrowheads="1"/>
          </p:cNvSpPr>
          <p:nvPr/>
        </p:nvSpPr>
        <p:spPr bwMode="auto">
          <a:xfrm>
            <a:off x="3008313" y="5108575"/>
            <a:ext cx="644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Слив</a:t>
            </a:r>
            <a:endParaRPr lang="en-US" altLang="ja-JP" sz="1400"/>
          </a:p>
        </p:txBody>
      </p:sp>
      <p:sp>
        <p:nvSpPr>
          <p:cNvPr id="2485263" name="Text Box 15"/>
          <p:cNvSpPr txBox="1">
            <a:spLocks noChangeArrowheads="1"/>
          </p:cNvSpPr>
          <p:nvPr/>
        </p:nvSpPr>
        <p:spPr bwMode="auto">
          <a:xfrm>
            <a:off x="4265613" y="5146675"/>
            <a:ext cx="644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Слив</a:t>
            </a:r>
            <a:endParaRPr lang="en-US" altLang="ja-JP" sz="1400"/>
          </a:p>
        </p:txBody>
      </p:sp>
      <p:sp>
        <p:nvSpPr>
          <p:cNvPr id="2485264" name="Text Box 16"/>
          <p:cNvSpPr txBox="1">
            <a:spLocks noChangeArrowheads="1"/>
          </p:cNvSpPr>
          <p:nvPr/>
        </p:nvSpPr>
        <p:spPr bwMode="auto">
          <a:xfrm>
            <a:off x="4392613" y="5400675"/>
            <a:ext cx="1304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en-US" altLang="ja-JP" sz="1400"/>
              <a:t>O-</a:t>
            </a:r>
            <a:r>
              <a:rPr lang="ru-RU" altLang="ja-JP" sz="1400"/>
              <a:t>прокладка</a:t>
            </a:r>
            <a:endParaRPr lang="en-US" altLang="ja-JP" sz="1400"/>
          </a:p>
        </p:txBody>
      </p:sp>
      <p:sp>
        <p:nvSpPr>
          <p:cNvPr id="2485265" name="Text Box 17"/>
          <p:cNvSpPr txBox="1">
            <a:spLocks noChangeArrowheads="1"/>
          </p:cNvSpPr>
          <p:nvPr/>
        </p:nvSpPr>
        <p:spPr bwMode="auto">
          <a:xfrm>
            <a:off x="633413" y="4054475"/>
            <a:ext cx="15605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Втулка клапана</a:t>
            </a:r>
            <a:endParaRPr lang="en-US" altLang="ja-JP" sz="1400"/>
          </a:p>
        </p:txBody>
      </p:sp>
      <p:sp>
        <p:nvSpPr>
          <p:cNvPr id="2485266" name="Text Box 18"/>
          <p:cNvSpPr txBox="1">
            <a:spLocks noChangeArrowheads="1"/>
          </p:cNvSpPr>
          <p:nvPr/>
        </p:nvSpPr>
        <p:spPr bwMode="auto">
          <a:xfrm>
            <a:off x="431800" y="3429000"/>
            <a:ext cx="21605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ru-RU" altLang="ja-JP" sz="1400"/>
              <a:t>Пружина плунжера</a:t>
            </a:r>
            <a:endParaRPr lang="en-US" altLang="ja-JP" sz="1400"/>
          </a:p>
        </p:txBody>
      </p:sp>
      <p:sp>
        <p:nvSpPr>
          <p:cNvPr id="2485267" name="Text Box 19"/>
          <p:cNvSpPr txBox="1">
            <a:spLocks noChangeArrowheads="1"/>
          </p:cNvSpPr>
          <p:nvPr/>
        </p:nvSpPr>
        <p:spPr bwMode="auto">
          <a:xfrm>
            <a:off x="971550" y="2889250"/>
            <a:ext cx="12604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ru-RU" altLang="ja-JP" sz="1400"/>
              <a:t>Золотник</a:t>
            </a:r>
            <a:endParaRPr lang="en-US" altLang="ja-JP" sz="1400"/>
          </a:p>
        </p:txBody>
      </p:sp>
      <p:sp>
        <p:nvSpPr>
          <p:cNvPr id="2485268" name="Text Box 20"/>
          <p:cNvSpPr txBox="1">
            <a:spLocks noChangeArrowheads="1"/>
          </p:cNvSpPr>
          <p:nvPr/>
        </p:nvSpPr>
        <p:spPr bwMode="auto">
          <a:xfrm>
            <a:off x="5089525" y="2708275"/>
            <a:ext cx="9112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Катушка</a:t>
            </a:r>
            <a:endParaRPr lang="en-US" altLang="ja-JP" sz="1400"/>
          </a:p>
        </p:txBody>
      </p:sp>
      <p:sp>
        <p:nvSpPr>
          <p:cNvPr id="2485269" name="Text Box 21"/>
          <p:cNvSpPr txBox="1">
            <a:spLocks noChangeArrowheads="1"/>
          </p:cNvSpPr>
          <p:nvPr/>
        </p:nvSpPr>
        <p:spPr bwMode="auto">
          <a:xfrm rot="10805338" flipV="1">
            <a:off x="5472113" y="2168525"/>
            <a:ext cx="1258887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/>
            <a:r>
              <a:rPr lang="ru-RU" altLang="ja-JP" sz="1400"/>
              <a:t>Обмотка</a:t>
            </a:r>
            <a:endParaRPr lang="en-US" altLang="ja-JP" sz="1400"/>
          </a:p>
        </p:txBody>
      </p:sp>
      <p:sp>
        <p:nvSpPr>
          <p:cNvPr id="2485270" name="Text Box 22"/>
          <p:cNvSpPr txBox="1">
            <a:spLocks noChangeArrowheads="1"/>
          </p:cNvSpPr>
          <p:nvPr/>
        </p:nvSpPr>
        <p:spPr bwMode="auto">
          <a:xfrm>
            <a:off x="7451725" y="2708275"/>
            <a:ext cx="8302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Клемма</a:t>
            </a:r>
            <a:endParaRPr lang="en-US" altLang="ja-JP" sz="1400"/>
          </a:p>
        </p:txBody>
      </p:sp>
      <p:sp>
        <p:nvSpPr>
          <p:cNvPr id="2485271" name="Text Box 23"/>
          <p:cNvSpPr txBox="1">
            <a:spLocks noChangeArrowheads="1"/>
          </p:cNvSpPr>
          <p:nvPr/>
        </p:nvSpPr>
        <p:spPr bwMode="auto">
          <a:xfrm>
            <a:off x="7451725" y="3789363"/>
            <a:ext cx="5048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Ось</a:t>
            </a:r>
            <a:endParaRPr lang="en-US" altLang="ja-JP" sz="1400"/>
          </a:p>
        </p:txBody>
      </p:sp>
      <p:sp>
        <p:nvSpPr>
          <p:cNvPr id="2485272" name="Text Box 24"/>
          <p:cNvSpPr txBox="1">
            <a:spLocks noChangeArrowheads="1"/>
          </p:cNvSpPr>
          <p:nvPr/>
        </p:nvSpPr>
        <p:spPr bwMode="auto">
          <a:xfrm>
            <a:off x="7248525" y="4181475"/>
            <a:ext cx="9636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Плунжер</a:t>
            </a:r>
            <a:endParaRPr lang="en-US" altLang="ja-JP" sz="1400"/>
          </a:p>
        </p:txBody>
      </p:sp>
      <p:sp>
        <p:nvSpPr>
          <p:cNvPr id="2485273" name="Text Box 25"/>
          <p:cNvSpPr txBox="1">
            <a:spLocks noChangeArrowheads="1"/>
          </p:cNvSpPr>
          <p:nvPr/>
        </p:nvSpPr>
        <p:spPr bwMode="auto">
          <a:xfrm>
            <a:off x="7261225" y="4625975"/>
            <a:ext cx="10144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Заглушка</a:t>
            </a:r>
            <a:endParaRPr lang="en-US" altLang="ja-JP" sz="1400"/>
          </a:p>
        </p:txBody>
      </p:sp>
      <p:sp>
        <p:nvSpPr>
          <p:cNvPr id="2485274" name="Text Box 26"/>
          <p:cNvSpPr txBox="1">
            <a:spLocks noChangeArrowheads="1"/>
          </p:cNvSpPr>
          <p:nvPr/>
        </p:nvSpPr>
        <p:spPr bwMode="auto">
          <a:xfrm>
            <a:off x="6931025" y="5235575"/>
            <a:ext cx="660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Ярмо</a:t>
            </a:r>
            <a:endParaRPr lang="en-US" altLang="ja-JP" sz="1400"/>
          </a:p>
        </p:txBody>
      </p:sp>
      <p:sp>
        <p:nvSpPr>
          <p:cNvPr id="2485275" name="Text Box 27"/>
          <p:cNvSpPr txBox="1">
            <a:spLocks noChangeArrowheads="1"/>
          </p:cNvSpPr>
          <p:nvPr/>
        </p:nvSpPr>
        <p:spPr bwMode="auto">
          <a:xfrm>
            <a:off x="5927725" y="5476875"/>
            <a:ext cx="11668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400"/>
              <a:t>Кронштейн</a:t>
            </a:r>
            <a:endParaRPr lang="en-US" altLang="ja-JP" sz="1400"/>
          </a:p>
        </p:txBody>
      </p:sp>
      <p:sp>
        <p:nvSpPr>
          <p:cNvPr id="2485276" name="Text Box 28"/>
          <p:cNvSpPr txBox="1">
            <a:spLocks noChangeArrowheads="1"/>
          </p:cNvSpPr>
          <p:nvPr/>
        </p:nvSpPr>
        <p:spPr bwMode="auto">
          <a:xfrm>
            <a:off x="2951163" y="2528888"/>
            <a:ext cx="2160587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/>
            <a:r>
              <a:rPr lang="ru-RU" altLang="ja-JP" sz="1400"/>
              <a:t>К/от </a:t>
            </a:r>
          </a:p>
          <a:p>
            <a:pPr marL="457200" indent="-457200" algn="ctr"/>
            <a:r>
              <a:rPr lang="ru-RU" altLang="ja-JP" sz="1400"/>
              <a:t>распределительному </a:t>
            </a:r>
          </a:p>
          <a:p>
            <a:pPr marL="457200" indent="-457200" algn="ctr"/>
            <a:r>
              <a:rPr lang="ru-RU" altLang="ja-JP" sz="1400"/>
              <a:t>валу</a:t>
            </a:r>
            <a:endParaRPr lang="en-US" altLang="ja-JP" sz="1400"/>
          </a:p>
        </p:txBody>
      </p:sp>
      <p:sp>
        <p:nvSpPr>
          <p:cNvPr id="2485279" name="Rectangle 31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485280" name="Rectangle 32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4404" name="Rectangle 4"/>
          <p:cNvSpPr>
            <a:spLocks noChangeArrowheads="1"/>
          </p:cNvSpPr>
          <p:nvPr/>
        </p:nvSpPr>
        <p:spPr bwMode="auto">
          <a:xfrm>
            <a:off x="431800" y="1316038"/>
            <a:ext cx="75612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400"/>
              <a:t>-	</a:t>
            </a:r>
            <a:r>
              <a:rPr lang="ru-RU" altLang="ja-JP" sz="1200"/>
              <a:t>Оба распределительных вала управляются независимо</a:t>
            </a:r>
            <a:r>
              <a:rPr lang="en-US" altLang="ja-JP" sz="1200"/>
              <a:t>. </a:t>
            </a:r>
          </a:p>
        </p:txBody>
      </p:sp>
      <p:graphicFrame>
        <p:nvGraphicFramePr>
          <p:cNvPr id="2534409" name="Group 9"/>
          <p:cNvGraphicFramePr>
            <a:graphicFrameLocks noGrp="1"/>
          </p:cNvGraphicFramePr>
          <p:nvPr/>
        </p:nvGraphicFramePr>
        <p:xfrm>
          <a:off x="3851275" y="1628775"/>
          <a:ext cx="5041900" cy="1979613"/>
        </p:xfrm>
        <a:graphic>
          <a:graphicData uri="http://schemas.openxmlformats.org/drawingml/2006/table">
            <a:tbl>
              <a:tblPr/>
              <a:tblGrid>
                <a:gridCol w="1979613"/>
                <a:gridCol w="1263650"/>
                <a:gridCol w="1798637"/>
              </a:tblGrid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Начальная фаза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Направление управления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Исполнительный механизм системы</a:t>
                      </a: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 MIVEC</a:t>
                      </a: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 (ВПУСК)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Макс. запаздывание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В сторону опережения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Исполнительный механизм системы</a:t>
                      </a:r>
                      <a:r>
                        <a:rPr kumimoji="1" lang="en-US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 MIVEC</a:t>
                      </a: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 (ВЫПУСК)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Макс. опережение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altLang="ja-JP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В сторону запаздывания</a:t>
                      </a:r>
                      <a:endParaRPr kumimoji="1" lang="en-US" altLang="ja-JP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34427" name="Text Box 27"/>
          <p:cNvSpPr txBox="1">
            <a:spLocks noChangeArrowheads="1"/>
          </p:cNvSpPr>
          <p:nvPr/>
        </p:nvSpPr>
        <p:spPr bwMode="auto">
          <a:xfrm>
            <a:off x="6242050" y="6443663"/>
            <a:ext cx="14239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ctr"/>
            <a:r>
              <a:rPr lang="ru-RU" altLang="ja-JP" sz="1000"/>
              <a:t>Угол поворота</a:t>
            </a:r>
            <a:endParaRPr lang="en-US" altLang="ja-JP" sz="1000"/>
          </a:p>
        </p:txBody>
      </p:sp>
      <p:sp>
        <p:nvSpPr>
          <p:cNvPr id="2534428" name="Freeform 28"/>
          <p:cNvSpPr>
            <a:spLocks/>
          </p:cNvSpPr>
          <p:nvPr/>
        </p:nvSpPr>
        <p:spPr bwMode="auto">
          <a:xfrm>
            <a:off x="2465388" y="4872038"/>
            <a:ext cx="2162175" cy="145097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29" name="Freeform 29"/>
          <p:cNvSpPr>
            <a:spLocks/>
          </p:cNvSpPr>
          <p:nvPr/>
        </p:nvSpPr>
        <p:spPr bwMode="auto">
          <a:xfrm>
            <a:off x="4367213" y="4872038"/>
            <a:ext cx="2149475" cy="145097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0" name="Freeform 30"/>
          <p:cNvSpPr>
            <a:spLocks/>
          </p:cNvSpPr>
          <p:nvPr/>
        </p:nvSpPr>
        <p:spPr bwMode="auto">
          <a:xfrm>
            <a:off x="4764088" y="4872038"/>
            <a:ext cx="2149475" cy="145097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1" name="Line 31"/>
          <p:cNvSpPr>
            <a:spLocks noChangeShapeType="1"/>
          </p:cNvSpPr>
          <p:nvPr/>
        </p:nvSpPr>
        <p:spPr bwMode="auto">
          <a:xfrm>
            <a:off x="2219325" y="3598863"/>
            <a:ext cx="0" cy="2709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sm" len="sm"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2" name="Line 32"/>
          <p:cNvSpPr>
            <a:spLocks noChangeShapeType="1"/>
          </p:cNvSpPr>
          <p:nvPr/>
        </p:nvSpPr>
        <p:spPr bwMode="auto">
          <a:xfrm>
            <a:off x="2232025" y="6308725"/>
            <a:ext cx="54752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3" name="Line 33"/>
          <p:cNvSpPr>
            <a:spLocks noChangeShapeType="1"/>
          </p:cNvSpPr>
          <p:nvPr/>
        </p:nvSpPr>
        <p:spPr bwMode="auto">
          <a:xfrm>
            <a:off x="4422775" y="6308725"/>
            <a:ext cx="0" cy="479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4" name="Line 34"/>
          <p:cNvSpPr>
            <a:spLocks noChangeShapeType="1"/>
          </p:cNvSpPr>
          <p:nvPr/>
        </p:nvSpPr>
        <p:spPr bwMode="auto">
          <a:xfrm>
            <a:off x="4819650" y="6308725"/>
            <a:ext cx="0" cy="479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5" name="Line 35"/>
          <p:cNvSpPr>
            <a:spLocks noChangeShapeType="1"/>
          </p:cNvSpPr>
          <p:nvPr/>
        </p:nvSpPr>
        <p:spPr bwMode="auto">
          <a:xfrm>
            <a:off x="4435475" y="6489700"/>
            <a:ext cx="3968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sm" len="med"/>
            <a:tailEnd type="stealth" w="sm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6" name="Text Box 36"/>
          <p:cNvSpPr txBox="1">
            <a:spLocks noChangeArrowheads="1"/>
          </p:cNvSpPr>
          <p:nvPr/>
        </p:nvSpPr>
        <p:spPr bwMode="auto">
          <a:xfrm>
            <a:off x="2232025" y="6308725"/>
            <a:ext cx="23399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457200" indent="-457200" algn="ctr"/>
            <a:r>
              <a:rPr lang="ru-RU" altLang="ja-JP" sz="1000"/>
              <a:t>Перекрытие клапанов</a:t>
            </a:r>
            <a:endParaRPr lang="en-US" altLang="ja-JP" sz="1000"/>
          </a:p>
        </p:txBody>
      </p:sp>
      <p:sp>
        <p:nvSpPr>
          <p:cNvPr id="2534437" name="Line 37"/>
          <p:cNvSpPr>
            <a:spLocks noChangeShapeType="1"/>
          </p:cNvSpPr>
          <p:nvPr/>
        </p:nvSpPr>
        <p:spPr bwMode="auto">
          <a:xfrm flipH="1" flipV="1">
            <a:off x="2592388" y="6489700"/>
            <a:ext cx="18303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8" name="Line 38"/>
          <p:cNvSpPr>
            <a:spLocks noChangeShapeType="1"/>
          </p:cNvSpPr>
          <p:nvPr/>
        </p:nvSpPr>
        <p:spPr bwMode="auto">
          <a:xfrm flipV="1">
            <a:off x="5448300" y="4257675"/>
            <a:ext cx="0" cy="59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39" name="Line 39"/>
          <p:cNvSpPr>
            <a:spLocks noChangeShapeType="1"/>
          </p:cNvSpPr>
          <p:nvPr/>
        </p:nvSpPr>
        <p:spPr bwMode="auto">
          <a:xfrm flipV="1">
            <a:off x="5873750" y="4257675"/>
            <a:ext cx="0" cy="59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0" name="Line 40"/>
          <p:cNvSpPr>
            <a:spLocks noChangeShapeType="1"/>
          </p:cNvSpPr>
          <p:nvPr/>
        </p:nvSpPr>
        <p:spPr bwMode="auto">
          <a:xfrm>
            <a:off x="5448300" y="4378325"/>
            <a:ext cx="4254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sm" len="med"/>
            <a:tailEnd type="stealth" w="sm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1" name="Text Box 41"/>
          <p:cNvSpPr txBox="1">
            <a:spLocks noChangeArrowheads="1"/>
          </p:cNvSpPr>
          <p:nvPr/>
        </p:nvSpPr>
        <p:spPr bwMode="auto">
          <a:xfrm>
            <a:off x="5111750" y="3789363"/>
            <a:ext cx="2595563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2000" tIns="0" rIns="0" bIns="0"/>
          <a:lstStyle/>
          <a:p>
            <a:pPr marL="457200" indent="-457200" algn="ctr"/>
            <a:r>
              <a:rPr lang="ru-RU" altLang="ja-JP" sz="1200"/>
              <a:t>Фаза смещения выпуска</a:t>
            </a:r>
            <a:r>
              <a:rPr lang="en-US" altLang="ja-JP" sz="1200"/>
              <a:t> 40</a:t>
            </a:r>
            <a:r>
              <a:rPr lang="ru-RU" altLang="ja-JP" sz="1200"/>
              <a:t> градусов</a:t>
            </a:r>
            <a:endParaRPr lang="en-US" altLang="ja-JP" sz="1200"/>
          </a:p>
        </p:txBody>
      </p:sp>
      <p:sp>
        <p:nvSpPr>
          <p:cNvPr id="2534442" name="Line 42"/>
          <p:cNvSpPr>
            <a:spLocks noChangeShapeType="1"/>
          </p:cNvSpPr>
          <p:nvPr/>
        </p:nvSpPr>
        <p:spPr bwMode="auto">
          <a:xfrm flipH="1">
            <a:off x="6270625" y="4721225"/>
            <a:ext cx="327025" cy="479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3" name="Line 43"/>
          <p:cNvSpPr>
            <a:spLocks noChangeShapeType="1"/>
          </p:cNvSpPr>
          <p:nvPr/>
        </p:nvSpPr>
        <p:spPr bwMode="auto">
          <a:xfrm>
            <a:off x="2259013" y="5380038"/>
            <a:ext cx="712787" cy="460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4" name="Line 44"/>
          <p:cNvSpPr>
            <a:spLocks noChangeShapeType="1"/>
          </p:cNvSpPr>
          <p:nvPr/>
        </p:nvSpPr>
        <p:spPr bwMode="auto">
          <a:xfrm flipH="1">
            <a:off x="6215063" y="5559425"/>
            <a:ext cx="630237" cy="4492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5" name="Freeform 45"/>
          <p:cNvSpPr>
            <a:spLocks/>
          </p:cNvSpPr>
          <p:nvPr/>
        </p:nvSpPr>
        <p:spPr bwMode="auto">
          <a:xfrm>
            <a:off x="2738438" y="4872038"/>
            <a:ext cx="2162175" cy="145097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 cap="flat" cmpd="sng">
            <a:solidFill>
              <a:srgbClr val="003366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6" name="Line 46"/>
          <p:cNvSpPr>
            <a:spLocks noChangeShapeType="1"/>
          </p:cNvSpPr>
          <p:nvPr/>
        </p:nvSpPr>
        <p:spPr bwMode="auto">
          <a:xfrm flipV="1">
            <a:off x="3519488" y="4243388"/>
            <a:ext cx="0" cy="5984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7" name="Line 47"/>
          <p:cNvSpPr>
            <a:spLocks noChangeShapeType="1"/>
          </p:cNvSpPr>
          <p:nvPr/>
        </p:nvSpPr>
        <p:spPr bwMode="auto">
          <a:xfrm flipV="1">
            <a:off x="3848100" y="4243388"/>
            <a:ext cx="0" cy="5984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8" name="Line 48"/>
          <p:cNvSpPr>
            <a:spLocks noChangeShapeType="1"/>
          </p:cNvSpPr>
          <p:nvPr/>
        </p:nvSpPr>
        <p:spPr bwMode="auto">
          <a:xfrm flipV="1">
            <a:off x="3519488" y="4378325"/>
            <a:ext cx="3286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sm" len="med"/>
            <a:tailEnd type="stealth" w="sm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49" name="Line 49"/>
          <p:cNvSpPr>
            <a:spLocks noChangeShapeType="1"/>
          </p:cNvSpPr>
          <p:nvPr/>
        </p:nvSpPr>
        <p:spPr bwMode="auto">
          <a:xfrm>
            <a:off x="2095500" y="6024563"/>
            <a:ext cx="849313" cy="74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4450" name="Text Box 50"/>
          <p:cNvSpPr txBox="1">
            <a:spLocks noChangeArrowheads="1"/>
          </p:cNvSpPr>
          <p:nvPr/>
        </p:nvSpPr>
        <p:spPr bwMode="auto">
          <a:xfrm>
            <a:off x="431800" y="5768975"/>
            <a:ext cx="1717675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457200" indent="-457200" algn="ctr"/>
            <a:r>
              <a:rPr lang="ru-RU" altLang="ja-JP" sz="1000"/>
              <a:t>При максимальном запаздывании</a:t>
            </a:r>
            <a:endParaRPr lang="en-US" altLang="ja-JP" sz="1000"/>
          </a:p>
        </p:txBody>
      </p:sp>
      <p:sp>
        <p:nvSpPr>
          <p:cNvPr id="2534451" name="Text Box 51"/>
          <p:cNvSpPr txBox="1">
            <a:spLocks noChangeArrowheads="1"/>
          </p:cNvSpPr>
          <p:nvPr/>
        </p:nvSpPr>
        <p:spPr bwMode="auto">
          <a:xfrm>
            <a:off x="2411413" y="3789363"/>
            <a:ext cx="2339975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2000" tIns="0" rIns="0" bIns="0"/>
          <a:lstStyle/>
          <a:p>
            <a:pPr marL="457200" indent="-457200" algn="ctr"/>
            <a:r>
              <a:rPr lang="ru-RU" altLang="ja-JP" sz="1200"/>
              <a:t>Фаза смещения впуска</a:t>
            </a:r>
            <a:r>
              <a:rPr lang="en-US" altLang="ja-JP" sz="1200"/>
              <a:t> </a:t>
            </a:r>
            <a:r>
              <a:rPr lang="ru-RU" altLang="ja-JP" sz="1200"/>
              <a:t> </a:t>
            </a:r>
          </a:p>
          <a:p>
            <a:pPr marL="457200" indent="-457200" algn="ctr"/>
            <a:r>
              <a:rPr lang="ru-RU" altLang="ja-JP" sz="1200"/>
              <a:t>35 градусов</a:t>
            </a:r>
            <a:endParaRPr lang="en-US" altLang="ja-JP" sz="1200"/>
          </a:p>
        </p:txBody>
      </p:sp>
      <p:sp>
        <p:nvSpPr>
          <p:cNvPr id="2534452" name="Rectangle 52"/>
          <p:cNvSpPr>
            <a:spLocks noChangeArrowheads="1"/>
          </p:cNvSpPr>
          <p:nvPr/>
        </p:nvSpPr>
        <p:spPr bwMode="auto">
          <a:xfrm>
            <a:off x="6551613" y="5229225"/>
            <a:ext cx="20891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000"/>
              <a:t>При максимальном опережении</a:t>
            </a:r>
            <a:endParaRPr lang="en-US" altLang="ja-JP" sz="1000"/>
          </a:p>
        </p:txBody>
      </p:sp>
      <p:sp>
        <p:nvSpPr>
          <p:cNvPr id="2534453" name="Rectangle 53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534468" name="Rectangle 68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534469" name="Rectangle 69"/>
          <p:cNvSpPr>
            <a:spLocks noChangeArrowheads="1"/>
          </p:cNvSpPr>
          <p:nvPr/>
        </p:nvSpPr>
        <p:spPr bwMode="auto">
          <a:xfrm>
            <a:off x="431800" y="1628775"/>
            <a:ext cx="3486150" cy="1765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/>
            <a:r>
              <a:rPr lang="en-US" altLang="ja-JP" sz="1400"/>
              <a:t>-	</a:t>
            </a:r>
            <a:r>
              <a:rPr lang="ru-RU" altLang="ja-JP" sz="1200"/>
              <a:t>Звездочка привода вала выпускных клапанов имеет встроенную пружину</a:t>
            </a:r>
            <a:r>
              <a:rPr lang="en-US" altLang="ja-JP" sz="1200"/>
              <a:t>.</a:t>
            </a:r>
            <a:br>
              <a:rPr lang="en-US" altLang="ja-JP" sz="1200"/>
            </a:br>
            <a:r>
              <a:rPr lang="ru-RU" altLang="ja-JP" sz="1200"/>
              <a:t>При остановке двигателя</a:t>
            </a:r>
            <a:r>
              <a:rPr lang="en-US" altLang="ja-JP" sz="1200"/>
              <a:t>, </a:t>
            </a:r>
            <a:r>
              <a:rPr lang="ru-RU" altLang="ja-JP" sz="1200"/>
              <a:t>настройка (газообмен) выпускных клапанов перемещается в максимально раннее положение (начальное состояние)</a:t>
            </a:r>
            <a:r>
              <a:rPr lang="en-US" altLang="ja-JP" sz="1200"/>
              <a:t>. </a:t>
            </a:r>
            <a:r>
              <a:rPr lang="ru-RU" altLang="ja-JP" sz="1200"/>
              <a:t>А настройка (газообмен) впускных клапанов – в максимально позднее положение</a:t>
            </a:r>
            <a:r>
              <a:rPr lang="en-US" altLang="ja-JP" sz="1200"/>
              <a:t>.</a:t>
            </a:r>
          </a:p>
        </p:txBody>
      </p:sp>
      <p:sp>
        <p:nvSpPr>
          <p:cNvPr id="2534470" name="Rectangle 70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534471" name="Rectangle 71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6448" name="Picture 0" descr="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0938" y="1268413"/>
            <a:ext cx="7143750" cy="5227637"/>
          </a:xfrm>
          <a:prstGeom prst="rect">
            <a:avLst/>
          </a:prstGeom>
          <a:noFill/>
        </p:spPr>
      </p:pic>
      <p:sp>
        <p:nvSpPr>
          <p:cNvPr id="2536460" name="Rectangle 12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536461" name="Rectangle 13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536462" name="Rectangle 14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536463" name="Rectangle 15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7331" name="Rectangle 3"/>
          <p:cNvSpPr>
            <a:spLocks noChangeArrowheads="1"/>
          </p:cNvSpPr>
          <p:nvPr/>
        </p:nvSpPr>
        <p:spPr bwMode="auto">
          <a:xfrm>
            <a:off x="1193800" y="582613"/>
            <a:ext cx="13208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787332" name="Group 4"/>
          <p:cNvGraphicFramePr>
            <a:graphicFrameLocks noGrp="1"/>
          </p:cNvGraphicFramePr>
          <p:nvPr/>
        </p:nvGraphicFramePr>
        <p:xfrm>
          <a:off x="2524125" y="592138"/>
          <a:ext cx="1320800" cy="518160"/>
        </p:xfrm>
        <a:graphic>
          <a:graphicData uri="http://schemas.openxmlformats.org/drawingml/2006/table">
            <a:tbl>
              <a:tblPr/>
              <a:tblGrid>
                <a:gridCol w="1320800"/>
              </a:tblGrid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87338" name="Line 10"/>
          <p:cNvSpPr>
            <a:spLocks noChangeShapeType="1"/>
          </p:cNvSpPr>
          <p:nvPr/>
        </p:nvSpPr>
        <p:spPr bwMode="auto">
          <a:xfrm flipV="1">
            <a:off x="5092700" y="4394200"/>
            <a:ext cx="0" cy="20066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39" name="Line 11"/>
          <p:cNvSpPr>
            <a:spLocks noChangeShapeType="1"/>
          </p:cNvSpPr>
          <p:nvPr/>
        </p:nvSpPr>
        <p:spPr bwMode="auto">
          <a:xfrm>
            <a:off x="4914900" y="6261100"/>
            <a:ext cx="3556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40" name="Oval 12"/>
          <p:cNvSpPr>
            <a:spLocks noChangeArrowheads="1"/>
          </p:cNvSpPr>
          <p:nvPr/>
        </p:nvSpPr>
        <p:spPr bwMode="auto">
          <a:xfrm>
            <a:off x="5600700" y="5045075"/>
            <a:ext cx="2425700" cy="752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41" name="Oval 13"/>
          <p:cNvSpPr>
            <a:spLocks noChangeArrowheads="1"/>
          </p:cNvSpPr>
          <p:nvPr/>
        </p:nvSpPr>
        <p:spPr bwMode="auto">
          <a:xfrm>
            <a:off x="5222875" y="5845175"/>
            <a:ext cx="850900" cy="31115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42" name="Oval 14"/>
          <p:cNvSpPr>
            <a:spLocks noChangeArrowheads="1"/>
          </p:cNvSpPr>
          <p:nvPr/>
        </p:nvSpPr>
        <p:spPr bwMode="auto">
          <a:xfrm>
            <a:off x="5245100" y="4473575"/>
            <a:ext cx="955675" cy="498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43" name="Oval 15"/>
          <p:cNvSpPr>
            <a:spLocks noChangeArrowheads="1"/>
          </p:cNvSpPr>
          <p:nvPr/>
        </p:nvSpPr>
        <p:spPr bwMode="auto">
          <a:xfrm>
            <a:off x="7080250" y="4483100"/>
            <a:ext cx="1212850" cy="406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44" name="Text Box 16"/>
          <p:cNvSpPr txBox="1">
            <a:spLocks noChangeArrowheads="1"/>
          </p:cNvSpPr>
          <p:nvPr/>
        </p:nvSpPr>
        <p:spPr bwMode="auto">
          <a:xfrm>
            <a:off x="5900738" y="6357938"/>
            <a:ext cx="17018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200"/>
              <a:t>Обороты двигателя</a:t>
            </a:r>
            <a:endParaRPr lang="en-US" altLang="ja-JP" sz="1200"/>
          </a:p>
        </p:txBody>
      </p:sp>
      <p:sp>
        <p:nvSpPr>
          <p:cNvPr id="2787345" name="Text Box 17"/>
          <p:cNvSpPr txBox="1">
            <a:spLocks noChangeArrowheads="1"/>
          </p:cNvSpPr>
          <p:nvPr/>
        </p:nvSpPr>
        <p:spPr bwMode="auto">
          <a:xfrm flipV="1">
            <a:off x="4613275" y="4945063"/>
            <a:ext cx="366713" cy="76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200"/>
              <a:t>Нагрузка</a:t>
            </a:r>
            <a:endParaRPr lang="en-US" altLang="ja-JP" sz="1200"/>
          </a:p>
        </p:txBody>
      </p:sp>
      <p:sp>
        <p:nvSpPr>
          <p:cNvPr id="2787346" name="Line 18"/>
          <p:cNvSpPr>
            <a:spLocks noChangeShapeType="1"/>
          </p:cNvSpPr>
          <p:nvPr/>
        </p:nvSpPr>
        <p:spPr bwMode="auto">
          <a:xfrm flipV="1">
            <a:off x="1879600" y="1524000"/>
            <a:ext cx="0" cy="20447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47" name="Line 19"/>
          <p:cNvSpPr>
            <a:spLocks noChangeShapeType="1"/>
          </p:cNvSpPr>
          <p:nvPr/>
        </p:nvSpPr>
        <p:spPr bwMode="auto">
          <a:xfrm>
            <a:off x="1879600" y="3568700"/>
            <a:ext cx="4038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48" name="Freeform 20"/>
          <p:cNvSpPr>
            <a:spLocks/>
          </p:cNvSpPr>
          <p:nvPr/>
        </p:nvSpPr>
        <p:spPr bwMode="auto">
          <a:xfrm>
            <a:off x="2070100" y="2644775"/>
            <a:ext cx="1504950" cy="92392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49" name="Freeform 21"/>
          <p:cNvSpPr>
            <a:spLocks/>
          </p:cNvSpPr>
          <p:nvPr/>
        </p:nvSpPr>
        <p:spPr bwMode="auto">
          <a:xfrm>
            <a:off x="3683000" y="2644775"/>
            <a:ext cx="1495425" cy="92392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112" y="504"/>
              </a:cxn>
              <a:cxn ang="0">
                <a:pos x="296" y="120"/>
              </a:cxn>
              <a:cxn ang="0">
                <a:pos x="472" y="0"/>
              </a:cxn>
              <a:cxn ang="0">
                <a:pos x="640" y="120"/>
              </a:cxn>
              <a:cxn ang="0">
                <a:pos x="840" y="496"/>
              </a:cxn>
              <a:cxn ang="0">
                <a:pos x="944" y="576"/>
              </a:cxn>
            </a:cxnLst>
            <a:rect l="0" t="0" r="r" b="b"/>
            <a:pathLst>
              <a:path w="944" h="580">
                <a:moveTo>
                  <a:pt x="0" y="576"/>
                </a:moveTo>
                <a:cubicBezTo>
                  <a:pt x="19" y="564"/>
                  <a:pt x="63" y="580"/>
                  <a:pt x="112" y="504"/>
                </a:cubicBezTo>
                <a:cubicBezTo>
                  <a:pt x="161" y="428"/>
                  <a:pt x="236" y="204"/>
                  <a:pt x="296" y="120"/>
                </a:cubicBezTo>
                <a:cubicBezTo>
                  <a:pt x="356" y="36"/>
                  <a:pt x="415" y="0"/>
                  <a:pt x="472" y="0"/>
                </a:cubicBezTo>
                <a:cubicBezTo>
                  <a:pt x="529" y="0"/>
                  <a:pt x="579" y="37"/>
                  <a:pt x="640" y="120"/>
                </a:cubicBezTo>
                <a:cubicBezTo>
                  <a:pt x="701" y="203"/>
                  <a:pt x="789" y="420"/>
                  <a:pt x="840" y="496"/>
                </a:cubicBezTo>
                <a:cubicBezTo>
                  <a:pt x="891" y="572"/>
                  <a:pt x="922" y="559"/>
                  <a:pt x="944" y="576"/>
                </a:cubicBezTo>
              </a:path>
            </a:pathLst>
          </a:custGeom>
          <a:noFill/>
          <a:ln w="254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7350" name="Rectangle 22"/>
          <p:cNvSpPr>
            <a:spLocks noChangeArrowheads="1"/>
          </p:cNvSpPr>
          <p:nvPr/>
        </p:nvSpPr>
        <p:spPr bwMode="auto">
          <a:xfrm>
            <a:off x="0" y="2551113"/>
            <a:ext cx="1790700" cy="930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выпускного клапана</a:t>
            </a:r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 при максимальном опережении</a:t>
            </a:r>
            <a:endParaRPr lang="en-US" altLang="ja-JP" sz="1000"/>
          </a:p>
        </p:txBody>
      </p:sp>
      <p:sp>
        <p:nvSpPr>
          <p:cNvPr id="2787351" name="Line 23"/>
          <p:cNvSpPr>
            <a:spLocks noChangeShapeType="1"/>
          </p:cNvSpPr>
          <p:nvPr/>
        </p:nvSpPr>
        <p:spPr bwMode="auto">
          <a:xfrm>
            <a:off x="1689100" y="3035300"/>
            <a:ext cx="685800" cy="254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52" name="Rectangle 24"/>
          <p:cNvSpPr>
            <a:spLocks noChangeArrowheads="1"/>
          </p:cNvSpPr>
          <p:nvPr/>
        </p:nvSpPr>
        <p:spPr bwMode="auto">
          <a:xfrm rot="-5400000">
            <a:off x="1038226" y="1795462"/>
            <a:ext cx="12319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000"/>
              <a:t>Подъем клапана</a:t>
            </a:r>
            <a:endParaRPr lang="en-US" altLang="ja-JP" sz="1000"/>
          </a:p>
        </p:txBody>
      </p:sp>
      <p:sp>
        <p:nvSpPr>
          <p:cNvPr id="2787354" name="Text Box 26"/>
          <p:cNvSpPr txBox="1">
            <a:spLocks noChangeArrowheads="1"/>
          </p:cNvSpPr>
          <p:nvPr/>
        </p:nvSpPr>
        <p:spPr bwMode="auto">
          <a:xfrm>
            <a:off x="5075238" y="3687763"/>
            <a:ext cx="1106487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000"/>
              <a:t>Угол поворота</a:t>
            </a:r>
            <a:endParaRPr lang="en-US" altLang="ja-JP" sz="1000"/>
          </a:p>
        </p:txBody>
      </p:sp>
      <p:sp>
        <p:nvSpPr>
          <p:cNvPr id="2787355" name="Line 27"/>
          <p:cNvSpPr>
            <a:spLocks noChangeShapeType="1"/>
          </p:cNvSpPr>
          <p:nvPr/>
        </p:nvSpPr>
        <p:spPr bwMode="auto">
          <a:xfrm flipH="1" flipV="1">
            <a:off x="4318000" y="3683000"/>
            <a:ext cx="1320800" cy="23114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7356" name="Rectangle 28"/>
          <p:cNvSpPr>
            <a:spLocks noChangeArrowheads="1"/>
          </p:cNvSpPr>
          <p:nvPr/>
        </p:nvSpPr>
        <p:spPr bwMode="auto">
          <a:xfrm>
            <a:off x="147638" y="4149725"/>
            <a:ext cx="2284412" cy="3143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457200" indent="-457200" algn="ctr"/>
            <a:r>
              <a:rPr lang="ru-RU" altLang="ja-JP" sz="1400"/>
              <a:t>Низкий расход топлива</a:t>
            </a:r>
            <a:endParaRPr lang="en-US" altLang="ja-JP" sz="1400"/>
          </a:p>
        </p:txBody>
      </p:sp>
      <p:sp>
        <p:nvSpPr>
          <p:cNvPr id="2787357" name="Text Box 29"/>
          <p:cNvSpPr txBox="1">
            <a:spLocks noChangeArrowheads="1"/>
          </p:cNvSpPr>
          <p:nvPr/>
        </p:nvSpPr>
        <p:spPr bwMode="auto">
          <a:xfrm>
            <a:off x="431800" y="4689475"/>
            <a:ext cx="3960813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400"/>
              <a:t>Стабильность холостого хода вследствие отсутствия перекрытия клапанов.</a:t>
            </a:r>
            <a:endParaRPr lang="en-US" altLang="ja-JP" sz="1400"/>
          </a:p>
        </p:txBody>
      </p:sp>
      <p:sp>
        <p:nvSpPr>
          <p:cNvPr id="2787359" name="Text Box 31"/>
          <p:cNvSpPr txBox="1">
            <a:spLocks noChangeArrowheads="1"/>
          </p:cNvSpPr>
          <p:nvPr/>
        </p:nvSpPr>
        <p:spPr bwMode="auto">
          <a:xfrm>
            <a:off x="3036888" y="3687763"/>
            <a:ext cx="12001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000"/>
              <a:t>Нет перекрытия</a:t>
            </a:r>
            <a:endParaRPr lang="en-US" altLang="ja-JP" sz="1000"/>
          </a:p>
        </p:txBody>
      </p:sp>
      <p:sp>
        <p:nvSpPr>
          <p:cNvPr id="2787362" name="Rectangle 34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787363" name="Rectangle 35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787366" name="Rectangle 38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787367" name="Rectangle 39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787368" name="Picture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0975" y="1582738"/>
            <a:ext cx="2011363" cy="2230437"/>
          </a:xfrm>
          <a:prstGeom prst="rect">
            <a:avLst/>
          </a:prstGeom>
          <a:noFill/>
        </p:spPr>
      </p:pic>
      <p:sp>
        <p:nvSpPr>
          <p:cNvPr id="2787353" name="Text Box 25"/>
          <p:cNvSpPr txBox="1">
            <a:spLocks noChangeArrowheads="1"/>
          </p:cNvSpPr>
          <p:nvPr/>
        </p:nvSpPr>
        <p:spPr bwMode="auto">
          <a:xfrm>
            <a:off x="4932363" y="2349500"/>
            <a:ext cx="2187575" cy="625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впускного клапана</a:t>
            </a:r>
            <a:endParaRPr lang="en-US" altLang="ja-JP" sz="1000"/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 </a:t>
            </a:r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при максимальном запаздывании</a:t>
            </a:r>
            <a:endParaRPr lang="en-US" altLang="ja-JP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9379" name="Rectangle 3"/>
          <p:cNvSpPr>
            <a:spLocks noChangeArrowheads="1"/>
          </p:cNvSpPr>
          <p:nvPr/>
        </p:nvSpPr>
        <p:spPr bwMode="auto">
          <a:xfrm>
            <a:off x="1193800" y="582613"/>
            <a:ext cx="13208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789380" name="Group 4"/>
          <p:cNvGraphicFramePr>
            <a:graphicFrameLocks noGrp="1"/>
          </p:cNvGraphicFramePr>
          <p:nvPr/>
        </p:nvGraphicFramePr>
        <p:xfrm>
          <a:off x="2524125" y="592138"/>
          <a:ext cx="1320800" cy="518160"/>
        </p:xfrm>
        <a:graphic>
          <a:graphicData uri="http://schemas.openxmlformats.org/drawingml/2006/table">
            <a:tbl>
              <a:tblPr/>
              <a:tblGrid>
                <a:gridCol w="1320800"/>
              </a:tblGrid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89386" name="Line 10"/>
          <p:cNvSpPr>
            <a:spLocks noChangeShapeType="1"/>
          </p:cNvSpPr>
          <p:nvPr/>
        </p:nvSpPr>
        <p:spPr bwMode="auto">
          <a:xfrm flipV="1">
            <a:off x="5092700" y="4394200"/>
            <a:ext cx="0" cy="20066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387" name="Line 11"/>
          <p:cNvSpPr>
            <a:spLocks noChangeShapeType="1"/>
          </p:cNvSpPr>
          <p:nvPr/>
        </p:nvSpPr>
        <p:spPr bwMode="auto">
          <a:xfrm>
            <a:off x="4914900" y="6261100"/>
            <a:ext cx="3556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388" name="Oval 12"/>
          <p:cNvSpPr>
            <a:spLocks noChangeArrowheads="1"/>
          </p:cNvSpPr>
          <p:nvPr/>
        </p:nvSpPr>
        <p:spPr bwMode="auto">
          <a:xfrm>
            <a:off x="5600700" y="5045075"/>
            <a:ext cx="2425700" cy="7524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9389" name="Oval 13"/>
          <p:cNvSpPr>
            <a:spLocks noChangeArrowheads="1"/>
          </p:cNvSpPr>
          <p:nvPr/>
        </p:nvSpPr>
        <p:spPr bwMode="auto">
          <a:xfrm>
            <a:off x="5210175" y="5845175"/>
            <a:ext cx="850900" cy="31115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9390" name="Oval 14"/>
          <p:cNvSpPr>
            <a:spLocks noChangeArrowheads="1"/>
          </p:cNvSpPr>
          <p:nvPr/>
        </p:nvSpPr>
        <p:spPr bwMode="auto">
          <a:xfrm>
            <a:off x="5245100" y="4473575"/>
            <a:ext cx="955675" cy="49847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9391" name="Oval 15"/>
          <p:cNvSpPr>
            <a:spLocks noChangeArrowheads="1"/>
          </p:cNvSpPr>
          <p:nvPr/>
        </p:nvSpPr>
        <p:spPr bwMode="auto">
          <a:xfrm>
            <a:off x="7080250" y="4483100"/>
            <a:ext cx="1212850" cy="4064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89392" name="Text Box 16"/>
          <p:cNvSpPr txBox="1">
            <a:spLocks noChangeArrowheads="1"/>
          </p:cNvSpPr>
          <p:nvPr/>
        </p:nvSpPr>
        <p:spPr bwMode="auto">
          <a:xfrm>
            <a:off x="5776913" y="6335713"/>
            <a:ext cx="195103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Обороты двигателя</a:t>
            </a:r>
            <a:endParaRPr lang="en-US" altLang="ja-JP" sz="1400"/>
          </a:p>
        </p:txBody>
      </p:sp>
      <p:sp>
        <p:nvSpPr>
          <p:cNvPr id="2789393" name="Text Box 17"/>
          <p:cNvSpPr txBox="1">
            <a:spLocks noChangeArrowheads="1"/>
          </p:cNvSpPr>
          <p:nvPr/>
        </p:nvSpPr>
        <p:spPr bwMode="auto">
          <a:xfrm flipV="1">
            <a:off x="4591050" y="4887913"/>
            <a:ext cx="396875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400"/>
              <a:t>Нагрузка</a:t>
            </a:r>
            <a:endParaRPr lang="en-US" altLang="ja-JP" sz="1400"/>
          </a:p>
        </p:txBody>
      </p:sp>
      <p:sp>
        <p:nvSpPr>
          <p:cNvPr id="2789394" name="Text Box 18"/>
          <p:cNvSpPr txBox="1">
            <a:spLocks noChangeArrowheads="1"/>
          </p:cNvSpPr>
          <p:nvPr/>
        </p:nvSpPr>
        <p:spPr bwMode="auto">
          <a:xfrm>
            <a:off x="0" y="2349500"/>
            <a:ext cx="1751013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выпускного клапана</a:t>
            </a:r>
            <a:endParaRPr lang="en-US" altLang="ja-JP" sz="1000"/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</a:t>
            </a:r>
            <a:endParaRPr lang="en-US" altLang="ja-JP" sz="1000"/>
          </a:p>
        </p:txBody>
      </p:sp>
      <p:sp>
        <p:nvSpPr>
          <p:cNvPr id="2789395" name="Text Box 19"/>
          <p:cNvSpPr txBox="1">
            <a:spLocks noChangeArrowheads="1"/>
          </p:cNvSpPr>
          <p:nvPr/>
        </p:nvSpPr>
        <p:spPr bwMode="auto">
          <a:xfrm>
            <a:off x="1038225" y="3224213"/>
            <a:ext cx="746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en-US" altLang="ja-JP" sz="1400"/>
              <a:t>Retard</a:t>
            </a:r>
          </a:p>
        </p:txBody>
      </p:sp>
      <p:sp>
        <p:nvSpPr>
          <p:cNvPr id="2789396" name="Text Box 20"/>
          <p:cNvSpPr txBox="1">
            <a:spLocks noChangeArrowheads="1"/>
          </p:cNvSpPr>
          <p:nvPr/>
        </p:nvSpPr>
        <p:spPr bwMode="auto">
          <a:xfrm>
            <a:off x="4397375" y="1820863"/>
            <a:ext cx="1908175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Подъем впускного клапана</a:t>
            </a:r>
            <a:endParaRPr lang="en-US" altLang="ja-JP" sz="1000"/>
          </a:p>
          <a:p>
            <a:pPr marL="457200" indent="-457200" algn="ctr">
              <a:lnSpc>
                <a:spcPts val="1000"/>
              </a:lnSpc>
            </a:pPr>
            <a:r>
              <a:rPr lang="ru-RU" altLang="ja-JP" sz="1000"/>
              <a:t>Начальное положение</a:t>
            </a:r>
            <a:endParaRPr lang="en-US" altLang="ja-JP" sz="1000"/>
          </a:p>
        </p:txBody>
      </p:sp>
      <p:sp>
        <p:nvSpPr>
          <p:cNvPr id="2789397" name="Text Box 21"/>
          <p:cNvSpPr txBox="1">
            <a:spLocks noChangeArrowheads="1"/>
          </p:cNvSpPr>
          <p:nvPr/>
        </p:nvSpPr>
        <p:spPr bwMode="auto">
          <a:xfrm>
            <a:off x="4991100" y="3078163"/>
            <a:ext cx="12747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Опережение</a:t>
            </a:r>
            <a:endParaRPr lang="en-US" altLang="ja-JP" sz="1400"/>
          </a:p>
        </p:txBody>
      </p:sp>
      <p:sp>
        <p:nvSpPr>
          <p:cNvPr id="2789398" name="Line 22"/>
          <p:cNvSpPr>
            <a:spLocks noChangeShapeType="1"/>
          </p:cNvSpPr>
          <p:nvPr/>
        </p:nvSpPr>
        <p:spPr bwMode="auto">
          <a:xfrm flipH="1" flipV="1">
            <a:off x="4660900" y="3797300"/>
            <a:ext cx="1066800" cy="8763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399" name="Rectangle 23"/>
          <p:cNvSpPr>
            <a:spLocks noChangeArrowheads="1"/>
          </p:cNvSpPr>
          <p:nvPr/>
        </p:nvSpPr>
        <p:spPr bwMode="auto">
          <a:xfrm>
            <a:off x="250825" y="4149725"/>
            <a:ext cx="1703388" cy="3143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457200" indent="-457200" algn="ctr"/>
            <a:r>
              <a:rPr lang="ru-RU" altLang="ja-JP" sz="1400"/>
              <a:t>Высокий момент</a:t>
            </a:r>
            <a:endParaRPr lang="en-US" altLang="ja-JP" sz="1400"/>
          </a:p>
        </p:txBody>
      </p:sp>
      <p:sp>
        <p:nvSpPr>
          <p:cNvPr id="2789400" name="Text Box 24"/>
          <p:cNvSpPr txBox="1">
            <a:spLocks noChangeArrowheads="1"/>
          </p:cNvSpPr>
          <p:nvPr/>
        </p:nvSpPr>
        <p:spPr bwMode="auto">
          <a:xfrm>
            <a:off x="431800" y="4689475"/>
            <a:ext cx="3960813" cy="1262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400"/>
              <a:t>Впускные клапаны находятся в фазе опережения. Время расширения увеличивается за счет запаздывания открытия выпускного клапана</a:t>
            </a:r>
            <a:r>
              <a:rPr lang="en-US" altLang="ja-JP" sz="1400"/>
              <a:t>.</a:t>
            </a:r>
          </a:p>
          <a:p>
            <a:r>
              <a:rPr lang="en-US" altLang="ja-JP" sz="1400"/>
              <a:t> </a:t>
            </a:r>
          </a:p>
        </p:txBody>
      </p:sp>
      <p:sp>
        <p:nvSpPr>
          <p:cNvPr id="2789402" name="Text Box 26"/>
          <p:cNvSpPr txBox="1">
            <a:spLocks noChangeArrowheads="1"/>
          </p:cNvSpPr>
          <p:nvPr/>
        </p:nvSpPr>
        <p:spPr bwMode="auto">
          <a:xfrm>
            <a:off x="4702175" y="3567113"/>
            <a:ext cx="14747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/>
            <a:r>
              <a:rPr lang="ru-RU" altLang="ja-JP" sz="1400"/>
              <a:t>Угол поворота</a:t>
            </a:r>
            <a:endParaRPr lang="en-US" altLang="ja-JP" sz="1400"/>
          </a:p>
        </p:txBody>
      </p:sp>
      <p:sp>
        <p:nvSpPr>
          <p:cNvPr id="2789403" name="Text Box 27"/>
          <p:cNvSpPr txBox="1">
            <a:spLocks noChangeArrowheads="1"/>
          </p:cNvSpPr>
          <p:nvPr/>
        </p:nvSpPr>
        <p:spPr bwMode="auto">
          <a:xfrm flipV="1">
            <a:off x="1485900" y="1293813"/>
            <a:ext cx="336550" cy="113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marL="457200" indent="-457200" algn="ctr"/>
            <a:r>
              <a:rPr lang="ru-RU" altLang="ja-JP" sz="1000"/>
              <a:t>Подъем клапана</a:t>
            </a:r>
            <a:endParaRPr lang="en-US" altLang="ja-JP" sz="1000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01625" y="1593850"/>
            <a:ext cx="6191250" cy="2266950"/>
            <a:chOff x="15" y="184"/>
            <a:chExt cx="650" cy="238"/>
          </a:xfrm>
        </p:grpSpPr>
        <p:sp>
          <p:nvSpPr>
            <p:cNvPr id="2789405" name="Text Box 29"/>
            <p:cNvSpPr txBox="1">
              <a:spLocks noChangeArrowheads="1"/>
            </p:cNvSpPr>
            <p:nvPr/>
          </p:nvSpPr>
          <p:spPr bwMode="auto">
            <a:xfrm>
              <a:off x="466" y="398"/>
              <a:ext cx="104" cy="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89406" name="Freeform 30"/>
            <p:cNvSpPr>
              <a:spLocks/>
            </p:cNvSpPr>
            <p:nvPr/>
          </p:nvSpPr>
          <p:spPr bwMode="auto">
            <a:xfrm>
              <a:off x="206" y="293"/>
              <a:ext cx="158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07" name="Freeform 31"/>
            <p:cNvSpPr>
              <a:spLocks/>
            </p:cNvSpPr>
            <p:nvPr/>
          </p:nvSpPr>
          <p:spPr bwMode="auto">
            <a:xfrm>
              <a:off x="358" y="293"/>
              <a:ext cx="157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08" name="Freeform 32"/>
            <p:cNvSpPr>
              <a:spLocks/>
            </p:cNvSpPr>
            <p:nvPr/>
          </p:nvSpPr>
          <p:spPr bwMode="auto">
            <a:xfrm>
              <a:off x="333" y="293"/>
              <a:ext cx="157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09" name="Line 33"/>
            <p:cNvSpPr>
              <a:spLocks noChangeShapeType="1"/>
            </p:cNvSpPr>
            <p:nvPr/>
          </p:nvSpPr>
          <p:spPr bwMode="auto">
            <a:xfrm>
              <a:off x="172" y="208"/>
              <a:ext cx="0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0" name="Text Box 34"/>
            <p:cNvSpPr txBox="1">
              <a:spLocks noChangeArrowheads="1"/>
            </p:cNvSpPr>
            <p:nvPr/>
          </p:nvSpPr>
          <p:spPr bwMode="auto">
            <a:xfrm rot="16200000">
              <a:off x="98" y="228"/>
              <a:ext cx="112" cy="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89411" name="Line 35"/>
            <p:cNvSpPr>
              <a:spLocks noChangeShapeType="1"/>
            </p:cNvSpPr>
            <p:nvPr/>
          </p:nvSpPr>
          <p:spPr bwMode="auto">
            <a:xfrm>
              <a:off x="173" y="389"/>
              <a:ext cx="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2" name="Text Box 36"/>
            <p:cNvSpPr txBox="1">
              <a:spLocks noChangeArrowheads="1"/>
            </p:cNvSpPr>
            <p:nvPr/>
          </p:nvSpPr>
          <p:spPr bwMode="auto">
            <a:xfrm>
              <a:off x="494" y="271"/>
              <a:ext cx="171" cy="4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89413" name="Line 37"/>
            <p:cNvSpPr>
              <a:spLocks noChangeShapeType="1"/>
            </p:cNvSpPr>
            <p:nvPr/>
          </p:nvSpPr>
          <p:spPr bwMode="auto">
            <a:xfrm flipH="1">
              <a:off x="468" y="283"/>
              <a:ext cx="24" cy="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4" name="Text Box 38"/>
            <p:cNvSpPr txBox="1">
              <a:spLocks noChangeArrowheads="1"/>
            </p:cNvSpPr>
            <p:nvPr/>
          </p:nvSpPr>
          <p:spPr bwMode="auto">
            <a:xfrm>
              <a:off x="15" y="307"/>
              <a:ext cx="173" cy="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>
                <a:solidFill>
                  <a:schemeClr val="bg1"/>
                </a:solidFill>
              </a:endParaRPr>
            </a:p>
          </p:txBody>
        </p:sp>
        <p:sp>
          <p:nvSpPr>
            <p:cNvPr id="2789415" name="Line 39"/>
            <p:cNvSpPr>
              <a:spLocks noChangeShapeType="1"/>
            </p:cNvSpPr>
            <p:nvPr/>
          </p:nvSpPr>
          <p:spPr bwMode="auto">
            <a:xfrm>
              <a:off x="175" y="327"/>
              <a:ext cx="52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6" name="Text Box 40"/>
            <p:cNvSpPr txBox="1">
              <a:spLocks noChangeArrowheads="1"/>
            </p:cNvSpPr>
            <p:nvPr/>
          </p:nvSpPr>
          <p:spPr bwMode="auto">
            <a:xfrm>
              <a:off x="514" y="326"/>
              <a:ext cx="74" cy="2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89417" name="Line 41"/>
            <p:cNvSpPr>
              <a:spLocks noChangeShapeType="1"/>
            </p:cNvSpPr>
            <p:nvPr/>
          </p:nvSpPr>
          <p:spPr bwMode="auto">
            <a:xfrm flipH="1">
              <a:off x="464" y="339"/>
              <a:ext cx="46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8" name="Freeform 42"/>
            <p:cNvSpPr>
              <a:spLocks/>
            </p:cNvSpPr>
            <p:nvPr/>
          </p:nvSpPr>
          <p:spPr bwMode="auto">
            <a:xfrm>
              <a:off x="188" y="293"/>
              <a:ext cx="158" cy="97"/>
            </a:xfrm>
            <a:custGeom>
              <a:avLst/>
              <a:gdLst/>
              <a:ahLst/>
              <a:cxnLst>
                <a:cxn ang="0">
                  <a:pos x="0" y="576"/>
                </a:cxn>
                <a:cxn ang="0">
                  <a:pos x="112" y="504"/>
                </a:cxn>
                <a:cxn ang="0">
                  <a:pos x="296" y="120"/>
                </a:cxn>
                <a:cxn ang="0">
                  <a:pos x="472" y="0"/>
                </a:cxn>
                <a:cxn ang="0">
                  <a:pos x="640" y="120"/>
                </a:cxn>
                <a:cxn ang="0">
                  <a:pos x="840" y="496"/>
                </a:cxn>
                <a:cxn ang="0">
                  <a:pos x="944" y="576"/>
                </a:cxn>
              </a:cxnLst>
              <a:rect l="0" t="0" r="r" b="b"/>
              <a:pathLst>
                <a:path w="944" h="580">
                  <a:moveTo>
                    <a:pt x="0" y="576"/>
                  </a:moveTo>
                  <a:cubicBezTo>
                    <a:pt x="19" y="564"/>
                    <a:pt x="63" y="580"/>
                    <a:pt x="112" y="504"/>
                  </a:cubicBezTo>
                  <a:cubicBezTo>
                    <a:pt x="161" y="428"/>
                    <a:pt x="236" y="204"/>
                    <a:pt x="296" y="120"/>
                  </a:cubicBezTo>
                  <a:cubicBezTo>
                    <a:pt x="356" y="36"/>
                    <a:pt x="415" y="0"/>
                    <a:pt x="472" y="0"/>
                  </a:cubicBezTo>
                  <a:cubicBezTo>
                    <a:pt x="529" y="0"/>
                    <a:pt x="579" y="37"/>
                    <a:pt x="640" y="120"/>
                  </a:cubicBezTo>
                  <a:cubicBezTo>
                    <a:pt x="701" y="203"/>
                    <a:pt x="789" y="420"/>
                    <a:pt x="840" y="496"/>
                  </a:cubicBezTo>
                  <a:cubicBezTo>
                    <a:pt x="891" y="572"/>
                    <a:pt x="922" y="559"/>
                    <a:pt x="944" y="576"/>
                  </a:cubicBezTo>
                </a:path>
              </a:pathLst>
            </a:custGeom>
            <a:noFill/>
            <a:ln w="25400" cap="flat" cmpd="sng">
              <a:solidFill>
                <a:srgbClr val="003366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19" name="Line 43"/>
            <p:cNvSpPr>
              <a:spLocks noChangeShapeType="1"/>
            </p:cNvSpPr>
            <p:nvPr/>
          </p:nvSpPr>
          <p:spPr bwMode="auto">
            <a:xfrm>
              <a:off x="163" y="370"/>
              <a:ext cx="62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20" name="Text Box 44"/>
            <p:cNvSpPr txBox="1">
              <a:spLocks noChangeArrowheads="1"/>
            </p:cNvSpPr>
            <p:nvPr/>
          </p:nvSpPr>
          <p:spPr bwMode="auto">
            <a:xfrm>
              <a:off x="93" y="360"/>
              <a:ext cx="74" cy="2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457200" indent="-457200" algn="ctr"/>
              <a:endParaRPr lang="ru-RU" sz="1400"/>
            </a:p>
          </p:txBody>
        </p:sp>
        <p:sp>
          <p:nvSpPr>
            <p:cNvPr id="2789421" name="AutoShape 45"/>
            <p:cNvSpPr>
              <a:spLocks noChangeArrowheads="1"/>
            </p:cNvSpPr>
            <p:nvPr/>
          </p:nvSpPr>
          <p:spPr bwMode="auto">
            <a:xfrm>
              <a:off x="264" y="262"/>
              <a:ext cx="27" cy="1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89422" name="AutoShape 46"/>
            <p:cNvSpPr>
              <a:spLocks noChangeArrowheads="1"/>
            </p:cNvSpPr>
            <p:nvPr/>
          </p:nvSpPr>
          <p:spPr bwMode="auto">
            <a:xfrm flipH="1">
              <a:off x="410" y="262"/>
              <a:ext cx="27" cy="1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89423" name="Rectangle 47"/>
          <p:cNvSpPr>
            <a:spLocks noChangeArrowheads="1"/>
          </p:cNvSpPr>
          <p:nvPr/>
        </p:nvSpPr>
        <p:spPr bwMode="auto">
          <a:xfrm>
            <a:off x="1765300" y="1784350"/>
            <a:ext cx="546100" cy="12065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424" name="Rectangle 48"/>
          <p:cNvSpPr>
            <a:spLocks noChangeArrowheads="1"/>
          </p:cNvSpPr>
          <p:nvPr/>
        </p:nvSpPr>
        <p:spPr bwMode="auto">
          <a:xfrm>
            <a:off x="1720850" y="3073400"/>
            <a:ext cx="1016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425" name="Line 49"/>
          <p:cNvSpPr>
            <a:spLocks noChangeShapeType="1"/>
          </p:cNvSpPr>
          <p:nvPr/>
        </p:nvSpPr>
        <p:spPr bwMode="auto">
          <a:xfrm flipV="1">
            <a:off x="1803400" y="1449388"/>
            <a:ext cx="0" cy="209391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789426" name="Line 50"/>
          <p:cNvSpPr>
            <a:spLocks noChangeShapeType="1"/>
          </p:cNvSpPr>
          <p:nvPr/>
        </p:nvSpPr>
        <p:spPr bwMode="auto">
          <a:xfrm>
            <a:off x="1692275" y="2528888"/>
            <a:ext cx="771525" cy="22066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789427" name="Text Box 51"/>
          <p:cNvSpPr txBox="1">
            <a:spLocks noChangeArrowheads="1"/>
          </p:cNvSpPr>
          <p:nvPr/>
        </p:nvSpPr>
        <p:spPr bwMode="auto">
          <a:xfrm>
            <a:off x="250825" y="3068638"/>
            <a:ext cx="13303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/>
            <a:r>
              <a:rPr lang="ru-RU" altLang="ja-JP" sz="1200"/>
              <a:t>Запаздывание</a:t>
            </a:r>
            <a:endParaRPr lang="en-US" altLang="ja-JP" sz="1200"/>
          </a:p>
        </p:txBody>
      </p:sp>
      <p:sp>
        <p:nvSpPr>
          <p:cNvPr id="2789428" name="Line 52"/>
          <p:cNvSpPr>
            <a:spLocks noChangeShapeType="1"/>
          </p:cNvSpPr>
          <p:nvPr/>
        </p:nvSpPr>
        <p:spPr bwMode="auto">
          <a:xfrm flipH="1" flipV="1">
            <a:off x="1543050" y="3359150"/>
            <a:ext cx="285750" cy="254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429" name="Line 53"/>
          <p:cNvSpPr>
            <a:spLocks noChangeShapeType="1"/>
          </p:cNvSpPr>
          <p:nvPr/>
        </p:nvSpPr>
        <p:spPr bwMode="auto">
          <a:xfrm flipV="1">
            <a:off x="4845050" y="2330450"/>
            <a:ext cx="152400" cy="20955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9433" name="Rectangle 57"/>
          <p:cNvSpPr>
            <a:spLocks noChangeArrowheads="1"/>
          </p:cNvSpPr>
          <p:nvPr/>
        </p:nvSpPr>
        <p:spPr bwMode="auto">
          <a:xfrm>
            <a:off x="233363" y="728663"/>
            <a:ext cx="19415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ru-RU" altLang="ja-JP" sz="1800">
                <a:solidFill>
                  <a:schemeClr val="accent2"/>
                </a:solidFill>
              </a:rPr>
              <a:t>Система </a:t>
            </a:r>
            <a:r>
              <a:rPr lang="en-US" altLang="ja-JP" sz="1800">
                <a:solidFill>
                  <a:schemeClr val="accent2"/>
                </a:solidFill>
              </a:rPr>
              <a:t>MIVEC</a:t>
            </a:r>
          </a:p>
        </p:txBody>
      </p:sp>
      <p:sp>
        <p:nvSpPr>
          <p:cNvPr id="2789434" name="Rectangle 58"/>
          <p:cNvSpPr>
            <a:spLocks noChangeArrowheads="1"/>
          </p:cNvSpPr>
          <p:nvPr/>
        </p:nvSpPr>
        <p:spPr bwMode="auto">
          <a:xfrm>
            <a:off x="431800" y="1089025"/>
            <a:ext cx="2946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/>
            <a:r>
              <a:rPr lang="en-US" altLang="ja-JP" sz="1400"/>
              <a:t>6. </a:t>
            </a:r>
            <a:r>
              <a:rPr lang="ru-RU" altLang="ja-JP" sz="1400"/>
              <a:t>Управление системой </a:t>
            </a:r>
            <a:r>
              <a:rPr lang="en-US" altLang="ja-JP" sz="1400"/>
              <a:t>MIVEC</a:t>
            </a:r>
          </a:p>
        </p:txBody>
      </p:sp>
      <p:sp>
        <p:nvSpPr>
          <p:cNvPr id="2789435" name="Rectangle 59"/>
          <p:cNvSpPr>
            <a:spLocks noChangeArrowheads="1"/>
          </p:cNvSpPr>
          <p:nvPr/>
        </p:nvSpPr>
        <p:spPr bwMode="auto">
          <a:xfrm>
            <a:off x="0" y="96838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ru-RU" altLang="ja-JP" sz="2400">
                <a:solidFill>
                  <a:schemeClr val="tx2"/>
                </a:solidFill>
              </a:rPr>
              <a:t>Газораспределение</a:t>
            </a:r>
            <a:r>
              <a:rPr lang="en-US" altLang="ja-JP" sz="2400">
                <a:solidFill>
                  <a:schemeClr val="tx2"/>
                </a:solidFill>
              </a:rPr>
              <a:t> (4B1)</a:t>
            </a:r>
          </a:p>
        </p:txBody>
      </p:sp>
      <p:sp>
        <p:nvSpPr>
          <p:cNvPr id="2789436" name="Rectangle 60"/>
          <p:cNvSpPr>
            <a:spLocks noChangeArrowheads="1"/>
          </p:cNvSpPr>
          <p:nvPr/>
        </p:nvSpPr>
        <p:spPr bwMode="auto">
          <a:xfrm>
            <a:off x="6732588" y="96838"/>
            <a:ext cx="14970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</a:pPr>
            <a:r>
              <a:rPr lang="en-US" altLang="ja-JP" sz="2400">
                <a:solidFill>
                  <a:schemeClr val="tx2"/>
                </a:solidFill>
              </a:rPr>
              <a:t>13B-01</a:t>
            </a:r>
          </a:p>
        </p:txBody>
      </p:sp>
      <p:pic>
        <p:nvPicPr>
          <p:cNvPr id="2789437" name="Picture 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1613" y="1511300"/>
            <a:ext cx="2089150" cy="231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PresentationFormat>Экран (4:3)</PresentationFormat>
  <Paragraphs>199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 </cp:lastModifiedBy>
  <cp:revision>1</cp:revision>
  <dcterms:modified xsi:type="dcterms:W3CDTF">2009-04-20T20:58:23Z</dcterms:modified>
</cp:coreProperties>
</file>